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12" r:id="rId1"/>
  </p:sldMasterIdLst>
  <p:notesMasterIdLst>
    <p:notesMasterId r:id="rId25"/>
  </p:notesMasterIdLst>
  <p:handoutMasterIdLst>
    <p:handoutMasterId r:id="rId26"/>
  </p:handoutMasterIdLst>
  <p:sldIdLst>
    <p:sldId id="256" r:id="rId2"/>
    <p:sldId id="257" r:id="rId3"/>
    <p:sldId id="259" r:id="rId4"/>
    <p:sldId id="280" r:id="rId5"/>
    <p:sldId id="282" r:id="rId6"/>
    <p:sldId id="287" r:id="rId7"/>
    <p:sldId id="284" r:id="rId8"/>
    <p:sldId id="285" r:id="rId9"/>
    <p:sldId id="290" r:id="rId10"/>
    <p:sldId id="286" r:id="rId11"/>
    <p:sldId id="291" r:id="rId12"/>
    <p:sldId id="292" r:id="rId13"/>
    <p:sldId id="293" r:id="rId14"/>
    <p:sldId id="299" r:id="rId15"/>
    <p:sldId id="300" r:id="rId16"/>
    <p:sldId id="301" r:id="rId17"/>
    <p:sldId id="295" r:id="rId18"/>
    <p:sldId id="276" r:id="rId19"/>
    <p:sldId id="296" r:id="rId20"/>
    <p:sldId id="297" r:id="rId21"/>
    <p:sldId id="298" r:id="rId22"/>
    <p:sldId id="277" r:id="rId23"/>
    <p:sldId id="279" r:id="rId24"/>
  </p:sldIdLst>
  <p:sldSz cx="9144000" cy="6858000" type="letter"/>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0B3965"/>
    <a:srgbClr val="FBAB28"/>
    <a:srgbClr val="071631"/>
    <a:srgbClr val="376232"/>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03" autoAdjust="0"/>
    <p:restoredTop sz="98189" autoAdjust="0"/>
  </p:normalViewPr>
  <p:slideViewPr>
    <p:cSldViewPr snapToGrid="0" snapToObjects="1">
      <p:cViewPr>
        <p:scale>
          <a:sx n="75" d="100"/>
          <a:sy n="75" d="100"/>
        </p:scale>
        <p:origin x="-944" y="-22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handoutMaster" Target="handoutMasters/handout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5C49AB2-7FA5-4744-8BDC-0D645C00C53A}" type="datetimeFigureOut">
              <a:rPr lang="en-US" smtClean="0"/>
              <a:t>3/15/14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E8798C3-3213-D541-BC7F-31B1CEC832BA}" type="slidenum">
              <a:rPr lang="en-US" smtClean="0"/>
              <a:t>‹#›</a:t>
            </a:fld>
            <a:endParaRPr lang="en-US"/>
          </a:p>
        </p:txBody>
      </p:sp>
    </p:spTree>
    <p:extLst>
      <p:ext uri="{BB962C8B-B14F-4D97-AF65-F5344CB8AC3E}">
        <p14:creationId xmlns:p14="http://schemas.microsoft.com/office/powerpoint/2010/main" val="910177307"/>
      </p:ext>
    </p:extLst>
  </p:cSld>
  <p:clrMap bg1="lt1" tx1="dk1" bg2="lt2" tx2="dk2" accent1="accent1" accent2="accent2" accent3="accent3" accent4="accent4" accent5="accent5" accent6="accent6" hlink="hlink" folHlink="folHlink"/>
  <p:hf hdr="0" ftr="0" dt="0"/>
</p:handoutMaster>
</file>

<file path=ppt/media/image1.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D058D93-D083-A94A-80BC-A6AE2E6E8704}" type="datetimeFigureOut">
              <a:rPr lang="en-US" smtClean="0"/>
              <a:t>3/15/14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39CF19E-670A-FD40-8F94-CE4F9041F443}" type="slidenum">
              <a:rPr lang="en-US" smtClean="0"/>
              <a:t>‹#›</a:t>
            </a:fld>
            <a:endParaRPr lang="en-US"/>
          </a:p>
        </p:txBody>
      </p:sp>
    </p:spTree>
    <p:extLst>
      <p:ext uri="{BB962C8B-B14F-4D97-AF65-F5344CB8AC3E}">
        <p14:creationId xmlns:p14="http://schemas.microsoft.com/office/powerpoint/2010/main" val="246847494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1</a:t>
            </a:fld>
            <a:endParaRPr lang="en-US"/>
          </a:p>
        </p:txBody>
      </p:sp>
    </p:spTree>
    <p:extLst>
      <p:ext uri="{BB962C8B-B14F-4D97-AF65-F5344CB8AC3E}">
        <p14:creationId xmlns:p14="http://schemas.microsoft.com/office/powerpoint/2010/main" val="3569020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19</a:t>
            </a:fld>
            <a:endParaRPr lang="en-US"/>
          </a:p>
        </p:txBody>
      </p:sp>
    </p:spTree>
    <p:extLst>
      <p:ext uri="{BB962C8B-B14F-4D97-AF65-F5344CB8AC3E}">
        <p14:creationId xmlns:p14="http://schemas.microsoft.com/office/powerpoint/2010/main" val="383110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20</a:t>
            </a:fld>
            <a:endParaRPr lang="en-US"/>
          </a:p>
        </p:txBody>
      </p:sp>
    </p:spTree>
    <p:extLst>
      <p:ext uri="{BB962C8B-B14F-4D97-AF65-F5344CB8AC3E}">
        <p14:creationId xmlns:p14="http://schemas.microsoft.com/office/powerpoint/2010/main" val="3831108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21</a:t>
            </a:fld>
            <a:endParaRPr lang="en-US"/>
          </a:p>
        </p:txBody>
      </p:sp>
    </p:spTree>
    <p:extLst>
      <p:ext uri="{BB962C8B-B14F-4D97-AF65-F5344CB8AC3E}">
        <p14:creationId xmlns:p14="http://schemas.microsoft.com/office/powerpoint/2010/main" val="3831108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Network</a:t>
            </a:r>
            <a:r>
              <a:rPr lang="en-US" baseline="0" dirty="0" smtClean="0"/>
              <a:t> analysis used frequently in IR – treaty data, etc.</a:t>
            </a:r>
          </a:p>
          <a:p>
            <a:r>
              <a:rPr lang="en-US" baseline="0" dirty="0" smtClean="0"/>
              <a:t>Now could be used to see textual relationships</a:t>
            </a:r>
            <a:endParaRPr lang="en-US" dirty="0"/>
          </a:p>
        </p:txBody>
      </p:sp>
      <p:sp>
        <p:nvSpPr>
          <p:cNvPr id="4" name="Slide Number Placeholder 3"/>
          <p:cNvSpPr>
            <a:spLocks noGrp="1"/>
          </p:cNvSpPr>
          <p:nvPr>
            <p:ph type="sldNum" sz="quarter" idx="10"/>
          </p:nvPr>
        </p:nvSpPr>
        <p:spPr/>
        <p:txBody>
          <a:bodyPr/>
          <a:lstStyle/>
          <a:p>
            <a:fld id="{639CF19E-670A-FD40-8F94-CE4F9041F443}" type="slidenum">
              <a:rPr lang="en-US" smtClean="0"/>
              <a:t>22</a:t>
            </a:fld>
            <a:endParaRPr lang="en-US"/>
          </a:p>
        </p:txBody>
      </p:sp>
    </p:spTree>
    <p:extLst>
      <p:ext uri="{BB962C8B-B14F-4D97-AF65-F5344CB8AC3E}">
        <p14:creationId xmlns:p14="http://schemas.microsoft.com/office/powerpoint/2010/main" val="13799177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23</a:t>
            </a:fld>
            <a:endParaRPr lang="en-US"/>
          </a:p>
        </p:txBody>
      </p:sp>
    </p:spTree>
    <p:extLst>
      <p:ext uri="{BB962C8B-B14F-4D97-AF65-F5344CB8AC3E}">
        <p14:creationId xmlns:p14="http://schemas.microsoft.com/office/powerpoint/2010/main" val="13608011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2</a:t>
            </a:fld>
            <a:endParaRPr lang="en-US"/>
          </a:p>
        </p:txBody>
      </p:sp>
    </p:spTree>
    <p:extLst>
      <p:ext uri="{BB962C8B-B14F-4D97-AF65-F5344CB8AC3E}">
        <p14:creationId xmlns:p14="http://schemas.microsoft.com/office/powerpoint/2010/main" val="37709445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Moscow Declaration on 1 November 1943</a:t>
            </a:r>
          </a:p>
          <a:p>
            <a:r>
              <a:rPr lang="en-US" sz="1200" kern="1200" dirty="0" smtClean="0">
                <a:solidFill>
                  <a:schemeClr val="tx1"/>
                </a:solidFill>
                <a:effectLst/>
                <a:latin typeface="+mn-lt"/>
                <a:ea typeface="+mn-ea"/>
                <a:cs typeface="+mn-cs"/>
              </a:rPr>
              <a:t>“Major criminals whose offenses have no particular geographical location … will be punished by a joint decision of the governments of the Allies.”</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Lieutenant-Colonel Murray </a:t>
            </a:r>
            <a:r>
              <a:rPr lang="en-US" sz="1200" kern="1200" dirty="0" err="1" smtClean="0">
                <a:solidFill>
                  <a:schemeClr val="tx1"/>
                </a:solidFill>
                <a:effectLst/>
                <a:latin typeface="+mn-lt"/>
                <a:ea typeface="+mn-ea"/>
                <a:cs typeface="+mn-cs"/>
              </a:rPr>
              <a:t>Bernays</a:t>
            </a:r>
            <a:r>
              <a:rPr lang="en-US" sz="1200" kern="1200" dirty="0" smtClean="0">
                <a:solidFill>
                  <a:schemeClr val="tx1"/>
                </a:solidFill>
                <a:effectLst/>
                <a:latin typeface="+mn-lt"/>
                <a:ea typeface="+mn-ea"/>
                <a:cs typeface="+mn-cs"/>
              </a:rPr>
              <a:t>, War Department chief of the Special Projects Office of the Personnel Branch</a:t>
            </a:r>
            <a:r>
              <a:rPr lang="en-US" dirty="0" smtClean="0">
                <a:effectLst/>
              </a:rPr>
              <a:t> </a:t>
            </a:r>
          </a:p>
          <a:p>
            <a:r>
              <a:rPr lang="en-US" dirty="0" smtClean="0">
                <a:effectLst/>
              </a:rPr>
              <a:t>Vs.</a:t>
            </a:r>
            <a:r>
              <a:rPr lang="en-US" baseline="0" dirty="0" smtClean="0">
                <a:effectLst/>
              </a:rPr>
              <a:t> summary execution</a:t>
            </a:r>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639CF19E-670A-FD40-8F94-CE4F9041F443}" type="slidenum">
              <a:rPr lang="en-US" smtClean="0"/>
              <a:t>3</a:t>
            </a:fld>
            <a:endParaRPr lang="en-US"/>
          </a:p>
        </p:txBody>
      </p:sp>
    </p:spTree>
    <p:extLst>
      <p:ext uri="{BB962C8B-B14F-4D97-AF65-F5344CB8AC3E}">
        <p14:creationId xmlns:p14="http://schemas.microsoft.com/office/powerpoint/2010/main" val="15155076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Moscow Declaration on 1 November 1943</a:t>
            </a:r>
          </a:p>
          <a:p>
            <a:r>
              <a:rPr lang="en-US" sz="1200" kern="1200" dirty="0" smtClean="0">
                <a:solidFill>
                  <a:schemeClr val="tx1"/>
                </a:solidFill>
                <a:effectLst/>
                <a:latin typeface="+mn-lt"/>
                <a:ea typeface="+mn-ea"/>
                <a:cs typeface="+mn-cs"/>
              </a:rPr>
              <a:t>“Major criminals whose offenses have no particular geographical location … will be punished by a joint decision of the governments of the Allies.”</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Lieutenant-Colonel Murray </a:t>
            </a:r>
            <a:r>
              <a:rPr lang="en-US" sz="1200" kern="1200" dirty="0" err="1" smtClean="0">
                <a:solidFill>
                  <a:schemeClr val="tx1"/>
                </a:solidFill>
                <a:effectLst/>
                <a:latin typeface="+mn-lt"/>
                <a:ea typeface="+mn-ea"/>
                <a:cs typeface="+mn-cs"/>
              </a:rPr>
              <a:t>Bernays</a:t>
            </a:r>
            <a:r>
              <a:rPr lang="en-US" sz="1200" kern="1200" dirty="0" smtClean="0">
                <a:solidFill>
                  <a:schemeClr val="tx1"/>
                </a:solidFill>
                <a:effectLst/>
                <a:latin typeface="+mn-lt"/>
                <a:ea typeface="+mn-ea"/>
                <a:cs typeface="+mn-cs"/>
              </a:rPr>
              <a:t>, War Department chief of the Special Projects Office of the Personnel Branch</a:t>
            </a:r>
            <a:r>
              <a:rPr lang="en-US" dirty="0" smtClean="0">
                <a:effectLst/>
              </a:rPr>
              <a:t> </a:t>
            </a:r>
          </a:p>
          <a:p>
            <a:r>
              <a:rPr lang="en-US" dirty="0" smtClean="0">
                <a:effectLst/>
              </a:rPr>
              <a:t>Vs.</a:t>
            </a:r>
            <a:r>
              <a:rPr lang="en-US" baseline="0" dirty="0" smtClean="0">
                <a:effectLst/>
              </a:rPr>
              <a:t> summary execution</a:t>
            </a:r>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639CF19E-670A-FD40-8F94-CE4F9041F443}" type="slidenum">
              <a:rPr lang="en-US" smtClean="0"/>
              <a:t>4</a:t>
            </a:fld>
            <a:endParaRPr lang="en-US"/>
          </a:p>
        </p:txBody>
      </p:sp>
    </p:spTree>
    <p:extLst>
      <p:ext uri="{BB962C8B-B14F-4D97-AF65-F5344CB8AC3E}">
        <p14:creationId xmlns:p14="http://schemas.microsoft.com/office/powerpoint/2010/main" val="15155076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Moscow Declaration on 1 November 1943</a:t>
            </a:r>
          </a:p>
          <a:p>
            <a:r>
              <a:rPr lang="en-US" sz="1200" kern="1200" dirty="0" smtClean="0">
                <a:solidFill>
                  <a:schemeClr val="tx1"/>
                </a:solidFill>
                <a:effectLst/>
                <a:latin typeface="+mn-lt"/>
                <a:ea typeface="+mn-ea"/>
                <a:cs typeface="+mn-cs"/>
              </a:rPr>
              <a:t>“Major criminals whose offenses have no particular geographical location … will be punished by a joint decision of the governments of the Allies.”</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Lieutenant-Colonel Murray </a:t>
            </a:r>
            <a:r>
              <a:rPr lang="en-US" sz="1200" kern="1200" dirty="0" err="1" smtClean="0">
                <a:solidFill>
                  <a:schemeClr val="tx1"/>
                </a:solidFill>
                <a:effectLst/>
                <a:latin typeface="+mn-lt"/>
                <a:ea typeface="+mn-ea"/>
                <a:cs typeface="+mn-cs"/>
              </a:rPr>
              <a:t>Bernays</a:t>
            </a:r>
            <a:r>
              <a:rPr lang="en-US" sz="1200" kern="1200" dirty="0" smtClean="0">
                <a:solidFill>
                  <a:schemeClr val="tx1"/>
                </a:solidFill>
                <a:effectLst/>
                <a:latin typeface="+mn-lt"/>
                <a:ea typeface="+mn-ea"/>
                <a:cs typeface="+mn-cs"/>
              </a:rPr>
              <a:t>, War Department chief of the Special Projects Office of the Personnel Branch</a:t>
            </a:r>
            <a:r>
              <a:rPr lang="en-US" dirty="0" smtClean="0">
                <a:effectLst/>
              </a:rPr>
              <a:t> </a:t>
            </a:r>
          </a:p>
          <a:p>
            <a:r>
              <a:rPr lang="en-US" dirty="0" smtClean="0">
                <a:effectLst/>
              </a:rPr>
              <a:t>Vs.</a:t>
            </a:r>
            <a:r>
              <a:rPr lang="en-US" baseline="0" dirty="0" smtClean="0">
                <a:effectLst/>
              </a:rPr>
              <a:t> summary execution</a:t>
            </a:r>
            <a:endParaRPr lang="en-US" dirty="0" smtClean="0">
              <a:effectLst/>
            </a:endParaRPr>
          </a:p>
          <a:p>
            <a:endParaRPr lang="en-US" dirty="0"/>
          </a:p>
        </p:txBody>
      </p:sp>
      <p:sp>
        <p:nvSpPr>
          <p:cNvPr id="4" name="Slide Number Placeholder 3"/>
          <p:cNvSpPr>
            <a:spLocks noGrp="1"/>
          </p:cNvSpPr>
          <p:nvPr>
            <p:ph type="sldNum" sz="quarter" idx="10"/>
          </p:nvPr>
        </p:nvSpPr>
        <p:spPr/>
        <p:txBody>
          <a:bodyPr/>
          <a:lstStyle/>
          <a:p>
            <a:fld id="{639CF19E-670A-FD40-8F94-CE4F9041F443}" type="slidenum">
              <a:rPr lang="en-US" smtClean="0"/>
              <a:t>5</a:t>
            </a:fld>
            <a:endParaRPr lang="en-US"/>
          </a:p>
        </p:txBody>
      </p:sp>
    </p:spTree>
    <p:extLst>
      <p:ext uri="{BB962C8B-B14F-4D97-AF65-F5344CB8AC3E}">
        <p14:creationId xmlns:p14="http://schemas.microsoft.com/office/powerpoint/2010/main" val="15155076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6</a:t>
            </a:fld>
            <a:endParaRPr lang="en-US"/>
          </a:p>
        </p:txBody>
      </p:sp>
    </p:spTree>
    <p:extLst>
      <p:ext uri="{BB962C8B-B14F-4D97-AF65-F5344CB8AC3E}">
        <p14:creationId xmlns:p14="http://schemas.microsoft.com/office/powerpoint/2010/main" val="3569020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9</a:t>
            </a:fld>
            <a:endParaRPr lang="en-US"/>
          </a:p>
        </p:txBody>
      </p:sp>
    </p:spTree>
    <p:extLst>
      <p:ext uri="{BB962C8B-B14F-4D97-AF65-F5344CB8AC3E}">
        <p14:creationId xmlns:p14="http://schemas.microsoft.com/office/powerpoint/2010/main" val="3569020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17</a:t>
            </a:fld>
            <a:endParaRPr lang="en-US"/>
          </a:p>
        </p:txBody>
      </p:sp>
    </p:spTree>
    <p:extLst>
      <p:ext uri="{BB962C8B-B14F-4D97-AF65-F5344CB8AC3E}">
        <p14:creationId xmlns:p14="http://schemas.microsoft.com/office/powerpoint/2010/main" val="3569020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9CF19E-670A-FD40-8F94-CE4F9041F443}" type="slidenum">
              <a:rPr lang="en-US" smtClean="0"/>
              <a:t>18</a:t>
            </a:fld>
            <a:endParaRPr lang="en-US"/>
          </a:p>
        </p:txBody>
      </p:sp>
    </p:spTree>
    <p:extLst>
      <p:ext uri="{BB962C8B-B14F-4D97-AF65-F5344CB8AC3E}">
        <p14:creationId xmlns:p14="http://schemas.microsoft.com/office/powerpoint/2010/main" val="3831108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28600"/>
            <a:ext cx="7772400" cy="4571999"/>
          </a:xfrm>
        </p:spPr>
        <p:txBody>
          <a:bodyPr anchor="ctr">
            <a:noAutofit/>
          </a:bodyPr>
          <a:lstStyle>
            <a:lvl1pPr>
              <a:lnSpc>
                <a:spcPct val="100000"/>
              </a:lnSpc>
              <a:defRPr sz="8800" spc="-80" baseline="0">
                <a:solidFill>
                  <a:schemeClr val="tx1"/>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457200" y="4800600"/>
            <a:ext cx="6858000" cy="914400"/>
          </a:xfrm>
        </p:spPr>
        <p:txBody>
          <a:bodyPr/>
          <a:lstStyle>
            <a:lvl1pPr marL="0" indent="0" algn="l">
              <a:buNone/>
              <a:defRPr b="0" cap="all" spc="120" baseline="0">
                <a:solidFill>
                  <a:srgbClr val="07163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71C7E7BD-73E3-2D4C-AFAA-4807FCE8B3C6}" type="datetime4">
              <a:rPr lang="en-US" smtClean="0"/>
              <a:t>March 15, 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Rectangle 8"/>
          <p:cNvSpPr/>
          <p:nvPr/>
        </p:nvSpPr>
        <p:spPr>
          <a:xfrm>
            <a:off x="9001124" y="0"/>
            <a:ext cx="142876" cy="6858000"/>
          </a:xfrm>
          <a:prstGeom prst="rect">
            <a:avLst/>
          </a:prstGeom>
          <a:solidFill>
            <a:srgbClr val="0B3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lvl1pPr>
              <a:defRPr>
                <a:solidFill>
                  <a:srgbClr val="0B3965"/>
                </a:solidFill>
              </a:defRPr>
            </a:lvl1pPr>
          </a:lstStyle>
          <a:p>
            <a:fld id="{F38DF745-7D3F-47F4-83A3-874385CFAA69}"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07AAACA-DDB3-9445-8FAC-ACE44B8373B6}" type="datetime4">
              <a:rPr lang="en-US" smtClean="0"/>
              <a:t>March 15, 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39C3AD-F799-FB4A-B22F-A8275EAEC754}" type="datetime4">
              <a:rPr lang="en-US" smtClean="0"/>
              <a:t>March 15, 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b="0" i="0">
                <a:latin typeface="FreightSans Pro Medium"/>
                <a:cs typeface="FreightSans Pro Medium"/>
              </a:defRPr>
            </a:lvl1pPr>
            <a:lvl2pPr>
              <a:defRPr b="0" i="0">
                <a:latin typeface="FreightSans Pro Medium"/>
                <a:cs typeface="FreightSans Pro Medium"/>
              </a:defRPr>
            </a:lvl2pPr>
            <a:lvl3pPr>
              <a:defRPr b="0" i="0">
                <a:latin typeface="FreightSans Pro Medium"/>
                <a:cs typeface="FreightSans Pro Medium"/>
              </a:defRPr>
            </a:lvl3pPr>
            <a:lvl4pPr>
              <a:defRPr b="0" i="0">
                <a:latin typeface="FreightSans Pro Medium"/>
                <a:cs typeface="FreightSans Pro Medium"/>
              </a:defRPr>
            </a:lvl4pPr>
            <a:lvl5pPr>
              <a:defRPr b="0" i="0">
                <a:latin typeface="FreightSans Pro Medium"/>
                <a:cs typeface="FreightSans Pro Medium"/>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6AD14F5F-5A33-3F42-93F1-3914C7BEFBFF}" type="datetime4">
              <a:rPr lang="en-US" smtClean="0"/>
              <a:t>March 15, 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0B3965"/>
                </a:solidFill>
              </a:defRPr>
            </a:lvl1pPr>
          </a:lstStyle>
          <a:p>
            <a:fld id="{F38DF745-7D3F-47F4-83A3-874385CFAA69}" type="slidenum">
              <a:rPr lang="en-US" smtClean="0"/>
              <a:pPr/>
              <a:t>‹#›</a:t>
            </a:fld>
            <a:endParaRPr lang="en-US" dirty="0"/>
          </a:p>
        </p:txBody>
      </p:sp>
      <p:sp>
        <p:nvSpPr>
          <p:cNvPr id="2" name="Title 1"/>
          <p:cNvSpPr>
            <a:spLocks noGrp="1"/>
          </p:cNvSpPr>
          <p:nvPr>
            <p:ph type="title"/>
          </p:nvPr>
        </p:nvSpPr>
        <p:spPr>
          <a:xfrm>
            <a:off x="1391841" y="288182"/>
            <a:ext cx="7654794" cy="812482"/>
          </a:xfrm>
        </p:spPr>
        <p:txBody>
          <a:bodyPr/>
          <a:lstStyle>
            <a:lvl1pPr>
              <a:defRPr b="0" i="0" cap="none">
                <a:solidFill>
                  <a:srgbClr val="0B3965"/>
                </a:solidFill>
                <a:latin typeface="UC Berkeley OS Sign"/>
                <a:cs typeface="UC Berkeley OS Sign"/>
              </a:defRPr>
            </a:lvl1pPr>
          </a:lstStyle>
          <a:p>
            <a:r>
              <a:rPr lang="en-US" dirty="0" smtClean="0"/>
              <a:t>Click to edit Master</a:t>
            </a:r>
            <a:endParaRPr lang="en-US" dirty="0"/>
          </a:p>
        </p:txBody>
      </p:sp>
      <p:pic>
        <p:nvPicPr>
          <p:cNvPr id="13" name="Picture 12" descr="ucseal_line_294.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4913" y="322873"/>
            <a:ext cx="973062" cy="973062"/>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FC86EF8C-FF20-FD40-BFC0-F469DDC23EBE}" type="datetime4">
              <a:rPr lang="en-US" smtClean="0"/>
              <a:t>March 15, 2014</a:t>
            </a:fld>
            <a:endParaRPr lang="en-US" dirty="0"/>
          </a:p>
        </p:txBody>
      </p:sp>
      <p:sp>
        <p:nvSpPr>
          <p:cNvPr id="8" name="Slide Number Placeholder 7"/>
          <p:cNvSpPr>
            <a:spLocks noGrp="1"/>
          </p:cNvSpPr>
          <p:nvPr>
            <p:ph type="sldNum" sz="quarter" idx="11"/>
          </p:nvPr>
        </p:nvSpPr>
        <p:spPr/>
        <p:txBody>
          <a:bodyPr/>
          <a:lstStyle/>
          <a:p>
            <a:fld id="{F38DF745-7D3F-47F4-83A3-874385CFAA69}" type="slidenum">
              <a:rPr lang="en-US" smtClean="0"/>
              <a:pPr/>
              <a:t>‹#›</a:t>
            </a:fld>
            <a:endParaRPr lang="en-US" dirty="0"/>
          </a:p>
        </p:txBody>
      </p:sp>
      <p:sp>
        <p:nvSpPr>
          <p:cNvPr id="9" name="Footer Placeholder 8"/>
          <p:cNvSpPr>
            <a:spLocks noGrp="1"/>
          </p:cNvSpPr>
          <p:nvPr>
            <p:ph type="ftr" sz="quarter" idx="12"/>
          </p:nvPr>
        </p:nvSpPr>
        <p:spPr/>
        <p:txBody>
          <a:bodyPr/>
          <a:lstStyle/>
          <a:p>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3068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9016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BDD56A9-79E8-8A45-8952-B99238825386}" type="datetime4">
              <a:rPr lang="en-US" smtClean="0"/>
              <a:t>March 15, 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smtClean="0"/>
              <a:t>Click to edit Master text styles</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4B76C7F-7009-BB43-974C-B0EDD1D3EE83}" type="datetime4">
              <a:rPr lang="en-US" smtClean="0"/>
              <a:t>March 15, 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FC220D6-08E9-3942-B27A-41A9E95F6518}" type="datetime4">
              <a:rPr lang="en-US" smtClean="0"/>
              <a:t>March 15, 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lvl1pPr>
              <a:defRPr>
                <a:solidFill>
                  <a:srgbClr val="0B3965"/>
                </a:solidFill>
              </a:defRPr>
            </a:lvl1pPr>
          </a:lstStyle>
          <a:p>
            <a:fld id="{F38DF745-7D3F-47F4-83A3-874385CFAA69}"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BB79F53-54AB-EA49-A675-47882ED038AB}" type="datetime4">
              <a:rPr lang="en-US" smtClean="0"/>
              <a:t>March 15, 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8DF745-7D3F-47F4-83A3-874385CFAA69}" type="slidenum">
              <a:rPr lang="en-US" smtClean="0"/>
              <a:pPr/>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118EEED-78B7-2B46-95BD-4014B9C86816}" type="datetime4">
              <a:rPr lang="en-US" smtClean="0"/>
              <a:t>March 15, 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F38DF745-7D3F-47F4-83A3-874385CFAA69}" type="slidenum">
              <a:rPr lang="en-US" smtClean="0"/>
              <a:pPr/>
              <a:t>‹#›</a:t>
            </a:fld>
            <a:endParaRPr lang="en-US" dirty="0"/>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smtClean="0"/>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52718"/>
            <a:ext cx="5791200" cy="1371600"/>
          </a:xfrm>
          <a:prstGeom prst="rect">
            <a:avLst/>
          </a:prstGeom>
        </p:spPr>
        <p:txBody>
          <a:bodyPr vert="horz" lIns="91440" tIns="45720" rIns="91440" bIns="45720" rtlCol="0" anchor="b">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752600"/>
            <a:ext cx="7620000" cy="43735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442377C2-8081-EB49-B553-B633479968EB}" type="datetime4">
              <a:rPr lang="en-US" smtClean="0"/>
              <a:t>March 15, 2014</a:t>
            </a:fld>
            <a:endParaRPr lang="en-US" dirty="0"/>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rot="16200000">
            <a:off x="8227377" y="5885497"/>
            <a:ext cx="1315721" cy="365125"/>
          </a:xfrm>
          <a:prstGeom prst="rect">
            <a:avLst/>
          </a:prstGeom>
        </p:spPr>
        <p:txBody>
          <a:bodyPr vert="horz" lIns="91440" tIns="45720" rIns="91440" bIns="45720" rtlCol="0" anchor="ctr"/>
          <a:lstStyle>
            <a:lvl1pPr algn="l">
              <a:defRPr sz="2400" b="1">
                <a:solidFill>
                  <a:srgbClr val="0B3965"/>
                </a:solidFill>
              </a:defRPr>
            </a:lvl1pPr>
          </a:lstStyle>
          <a:p>
            <a:fld id="{F38DF745-7D3F-47F4-83A3-874385CFAA69}" type="slidenum">
              <a:rPr lang="en-US" smtClean="0"/>
              <a:pPr/>
              <a:t>‹#›</a:t>
            </a:fld>
            <a:endParaRPr lang="en-US" dirty="0"/>
          </a:p>
        </p:txBody>
      </p:sp>
      <p:sp>
        <p:nvSpPr>
          <p:cNvPr id="9" name="Rectangle 8"/>
          <p:cNvSpPr/>
          <p:nvPr userDrawn="1"/>
        </p:nvSpPr>
        <p:spPr>
          <a:xfrm>
            <a:off x="9001124" y="0"/>
            <a:ext cx="142876" cy="6858000"/>
          </a:xfrm>
          <a:prstGeom prst="rect">
            <a:avLst/>
          </a:prstGeom>
          <a:solidFill>
            <a:srgbClr val="0B3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 id="2147483923" r:id="rId11"/>
  </p:sldLayoutIdLst>
  <p:hf hdr="0" ftr="0" dt="0"/>
  <p:txStyles>
    <p:titleStyle>
      <a:lvl1pPr algn="l" defTabSz="914400" rtl="0" eaLnBrk="1" latinLnBrk="0" hangingPunct="1">
        <a:spcBef>
          <a:spcPct val="0"/>
        </a:spcBef>
        <a:buNone/>
        <a:defRPr sz="3600" b="1" kern="1200" cap="all" spc="-60" baseline="0">
          <a:solidFill>
            <a:srgbClr val="071631"/>
          </a:solidFill>
          <a:latin typeface="Optima"/>
          <a:ea typeface="+mj-ea"/>
          <a:cs typeface="Optima"/>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Optima"/>
          <a:ea typeface="+mn-ea"/>
          <a:cs typeface="Optima"/>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Optima"/>
          <a:ea typeface="+mn-ea"/>
          <a:cs typeface="Optima"/>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Optima"/>
          <a:ea typeface="+mn-ea"/>
          <a:cs typeface="Optima"/>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Optima"/>
          <a:ea typeface="+mn-ea"/>
          <a:cs typeface="Optima"/>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Optima"/>
          <a:ea typeface="+mn-ea"/>
          <a:cs typeface="Optima"/>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ucseal_line_294.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0827" y="5143503"/>
            <a:ext cx="1434075" cy="1434075"/>
          </a:xfrm>
          <a:prstGeom prst="rect">
            <a:avLst/>
          </a:prstGeom>
        </p:spPr>
      </p:pic>
      <p:sp>
        <p:nvSpPr>
          <p:cNvPr id="2" name="Title 1"/>
          <p:cNvSpPr>
            <a:spLocks noGrp="1"/>
          </p:cNvSpPr>
          <p:nvPr>
            <p:ph type="ctrTitle"/>
          </p:nvPr>
        </p:nvSpPr>
        <p:spPr/>
        <p:txBody>
          <a:bodyPr/>
          <a:lstStyle/>
          <a:p>
            <a:r>
              <a:rPr lang="en-US" sz="4500" b="0" cap="none" dirty="0" smtClean="0">
                <a:solidFill>
                  <a:srgbClr val="0B3965"/>
                </a:solidFill>
                <a:latin typeface="UC Berkeley OS Sign"/>
                <a:cs typeface="UC Berkeley OS Sign"/>
              </a:rPr>
              <a:t>What Results in Death?</a:t>
            </a:r>
            <a:br>
              <a:rPr lang="en-US" sz="4500" b="0" cap="none" dirty="0" smtClean="0">
                <a:solidFill>
                  <a:srgbClr val="0B3965"/>
                </a:solidFill>
                <a:latin typeface="UC Berkeley OS Sign"/>
                <a:cs typeface="UC Berkeley OS Sign"/>
              </a:rPr>
            </a:br>
            <a:r>
              <a:rPr lang="en-US" sz="3500" b="0" cap="none" dirty="0" smtClean="0">
                <a:latin typeface="FreightSans Pro Book"/>
                <a:cs typeface="FreightSans Pro Book"/>
              </a:rPr>
              <a:t>Analysis of Social Conflict in Africa, 1990–2011</a:t>
            </a:r>
            <a:endParaRPr lang="en-US" sz="3500" b="0" cap="none" dirty="0">
              <a:latin typeface="FreightSans Pro Book"/>
              <a:cs typeface="FreightSans Pro Book"/>
            </a:endParaRPr>
          </a:p>
        </p:txBody>
      </p:sp>
      <p:sp>
        <p:nvSpPr>
          <p:cNvPr id="3" name="Subtitle 2"/>
          <p:cNvSpPr>
            <a:spLocks noGrp="1"/>
          </p:cNvSpPr>
          <p:nvPr>
            <p:ph type="subTitle" idx="1"/>
          </p:nvPr>
        </p:nvSpPr>
        <p:spPr>
          <a:xfrm>
            <a:off x="457200" y="4602965"/>
            <a:ext cx="6858000" cy="2093868"/>
          </a:xfrm>
        </p:spPr>
        <p:txBody>
          <a:bodyPr>
            <a:normAutofit/>
          </a:bodyPr>
          <a:lstStyle/>
          <a:p>
            <a:pPr>
              <a:spcBef>
                <a:spcPts val="0"/>
              </a:spcBef>
              <a:spcAft>
                <a:spcPts val="6000"/>
              </a:spcAft>
            </a:pPr>
            <a:r>
              <a:rPr lang="en-US" sz="2800" b="1" cap="none" dirty="0" smtClean="0">
                <a:latin typeface="FreightSans Pro Book"/>
                <a:cs typeface="FreightSans Pro Book"/>
              </a:rPr>
              <a:t>Matthew Boyas</a:t>
            </a:r>
          </a:p>
          <a:p>
            <a:pPr>
              <a:spcBef>
                <a:spcPts val="0"/>
              </a:spcBef>
              <a:spcAft>
                <a:spcPts val="400"/>
              </a:spcAft>
            </a:pPr>
            <a:r>
              <a:rPr lang="en-US" sz="1800" b="1" i="1" cap="none" dirty="0" smtClean="0">
                <a:latin typeface="FreightSans Pro Medium"/>
                <a:cs typeface="FreightSans Pro Medium"/>
              </a:rPr>
              <a:t>STAT 222: MA Capstone Midterm Presentation</a:t>
            </a:r>
          </a:p>
          <a:p>
            <a:pPr>
              <a:spcBef>
                <a:spcPts val="0"/>
              </a:spcBef>
              <a:spcAft>
                <a:spcPts val="1200"/>
              </a:spcAft>
            </a:pPr>
            <a:r>
              <a:rPr lang="en-US" sz="1800" b="1" i="1" cap="none" dirty="0" smtClean="0">
                <a:latin typeface="FreightSans Pro Medium"/>
                <a:cs typeface="FreightSans Pro Medium"/>
              </a:rPr>
              <a:t>March 17, 2014</a:t>
            </a:r>
          </a:p>
          <a:p>
            <a:pPr>
              <a:spcBef>
                <a:spcPts val="0"/>
              </a:spcBef>
            </a:pPr>
            <a:endParaRPr lang="en-US" sz="1800" b="1" i="1" cap="none" dirty="0">
              <a:latin typeface="FreightSans Pro Book"/>
              <a:cs typeface="FreightSans Pro Book"/>
            </a:endParaRPr>
          </a:p>
        </p:txBody>
      </p:sp>
      <p:sp>
        <p:nvSpPr>
          <p:cNvPr id="4" name="TextBox 3"/>
          <p:cNvSpPr txBox="1"/>
          <p:nvPr/>
        </p:nvSpPr>
        <p:spPr>
          <a:xfrm>
            <a:off x="9139190" y="4079680"/>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90343715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10</a:t>
            </a:fld>
            <a:endParaRPr lang="en-US"/>
          </a:p>
        </p:txBody>
      </p:sp>
      <p:pic>
        <p:nvPicPr>
          <p:cNvPr id="3" name="Picture 2" descr="fig3.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4875" y="377413"/>
            <a:ext cx="7016750" cy="6305962"/>
          </a:xfrm>
          <a:prstGeom prst="rect">
            <a:avLst/>
          </a:prstGeom>
        </p:spPr>
      </p:pic>
    </p:spTree>
    <p:extLst>
      <p:ext uri="{BB962C8B-B14F-4D97-AF65-F5344CB8AC3E}">
        <p14:creationId xmlns:p14="http://schemas.microsoft.com/office/powerpoint/2010/main" val="298634384"/>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11</a:t>
            </a:fld>
            <a:endParaRPr lang="en-US"/>
          </a:p>
        </p:txBody>
      </p:sp>
      <p:pic>
        <p:nvPicPr>
          <p:cNvPr id="4" name="Picture 3" descr="fig4.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870" y="355600"/>
            <a:ext cx="8322231" cy="6062133"/>
          </a:xfrm>
          <a:prstGeom prst="rect">
            <a:avLst/>
          </a:prstGeom>
        </p:spPr>
      </p:pic>
    </p:spTree>
    <p:extLst>
      <p:ext uri="{BB962C8B-B14F-4D97-AF65-F5344CB8AC3E}">
        <p14:creationId xmlns:p14="http://schemas.microsoft.com/office/powerpoint/2010/main" val="60779425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12</a:t>
            </a:fld>
            <a:endParaRPr lang="en-US"/>
          </a:p>
        </p:txBody>
      </p:sp>
      <p:pic>
        <p:nvPicPr>
          <p:cNvPr id="3" name="Picture 2" descr="fig5.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4650" y="541867"/>
            <a:ext cx="8421370" cy="5791200"/>
          </a:xfrm>
          <a:prstGeom prst="rect">
            <a:avLst/>
          </a:prstGeom>
        </p:spPr>
      </p:pic>
    </p:spTree>
    <p:extLst>
      <p:ext uri="{BB962C8B-B14F-4D97-AF65-F5344CB8AC3E}">
        <p14:creationId xmlns:p14="http://schemas.microsoft.com/office/powerpoint/2010/main" val="1909668922"/>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13</a:t>
            </a:fld>
            <a:endParaRPr lang="en-US"/>
          </a:p>
        </p:txBody>
      </p:sp>
      <p:pic>
        <p:nvPicPr>
          <p:cNvPr id="4" name="Picture 3" descr="fig6 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8067" y="414866"/>
            <a:ext cx="8084608" cy="5774720"/>
          </a:xfrm>
          <a:prstGeom prst="rect">
            <a:avLst/>
          </a:prstGeom>
        </p:spPr>
      </p:pic>
    </p:spTree>
    <p:extLst>
      <p:ext uri="{BB962C8B-B14F-4D97-AF65-F5344CB8AC3E}">
        <p14:creationId xmlns:p14="http://schemas.microsoft.com/office/powerpoint/2010/main" val="39733382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14</a:t>
            </a:fld>
            <a:endParaRPr lang="en-US"/>
          </a:p>
        </p:txBody>
      </p:sp>
      <p:pic>
        <p:nvPicPr>
          <p:cNvPr id="6" name="Picture 5" descr="tabl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6395" y="1028697"/>
            <a:ext cx="8224933" cy="4677834"/>
          </a:xfrm>
          <a:prstGeom prst="rect">
            <a:avLst/>
          </a:prstGeom>
        </p:spPr>
      </p:pic>
    </p:spTree>
    <p:extLst>
      <p:ext uri="{BB962C8B-B14F-4D97-AF65-F5344CB8AC3E}">
        <p14:creationId xmlns:p14="http://schemas.microsoft.com/office/powerpoint/2010/main" val="3761891111"/>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15</a:t>
            </a:fld>
            <a:endParaRPr lang="en-US"/>
          </a:p>
        </p:txBody>
      </p:sp>
      <p:pic>
        <p:nvPicPr>
          <p:cNvPr id="3" name="Picture 2" descr="table2.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842" y="1674283"/>
            <a:ext cx="8548833" cy="2118784"/>
          </a:xfrm>
          <a:prstGeom prst="rect">
            <a:avLst/>
          </a:prstGeom>
        </p:spPr>
      </p:pic>
    </p:spTree>
    <p:extLst>
      <p:ext uri="{BB962C8B-B14F-4D97-AF65-F5344CB8AC3E}">
        <p14:creationId xmlns:p14="http://schemas.microsoft.com/office/powerpoint/2010/main" val="305010248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16</a:t>
            </a:fld>
            <a:endParaRPr lang="en-US"/>
          </a:p>
        </p:txBody>
      </p:sp>
      <p:pic>
        <p:nvPicPr>
          <p:cNvPr id="5" name="Picture 4" descr="table3.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463" y="1951565"/>
            <a:ext cx="8819057" cy="2230967"/>
          </a:xfrm>
          <a:prstGeom prst="rect">
            <a:avLst/>
          </a:prstGeom>
        </p:spPr>
      </p:pic>
    </p:spTree>
    <p:extLst>
      <p:ext uri="{BB962C8B-B14F-4D97-AF65-F5344CB8AC3E}">
        <p14:creationId xmlns:p14="http://schemas.microsoft.com/office/powerpoint/2010/main" val="1986682947"/>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ucseal_line_294.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0827" y="5143503"/>
            <a:ext cx="1434075" cy="1434075"/>
          </a:xfrm>
          <a:prstGeom prst="rect">
            <a:avLst/>
          </a:prstGeom>
        </p:spPr>
      </p:pic>
      <p:sp>
        <p:nvSpPr>
          <p:cNvPr id="4" name="TextBox 3"/>
          <p:cNvSpPr txBox="1"/>
          <p:nvPr/>
        </p:nvSpPr>
        <p:spPr>
          <a:xfrm>
            <a:off x="9139190" y="4079680"/>
            <a:ext cx="184666" cy="369332"/>
          </a:xfrm>
          <a:prstGeom prst="rect">
            <a:avLst/>
          </a:prstGeom>
          <a:noFill/>
        </p:spPr>
        <p:txBody>
          <a:bodyPr wrap="none" rtlCol="0">
            <a:spAutoFit/>
          </a:bodyPr>
          <a:lstStyle/>
          <a:p>
            <a:endParaRPr lang="en-US" dirty="0"/>
          </a:p>
        </p:txBody>
      </p:sp>
      <p:sp>
        <p:nvSpPr>
          <p:cNvPr id="9" name="Title 1"/>
          <p:cNvSpPr txBox="1">
            <a:spLocks/>
          </p:cNvSpPr>
          <p:nvPr/>
        </p:nvSpPr>
        <p:spPr>
          <a:xfrm>
            <a:off x="457200" y="719657"/>
            <a:ext cx="7772400" cy="4571999"/>
          </a:xfrm>
          <a:prstGeom prst="rect">
            <a:avLst/>
          </a:prstGeom>
        </p:spPr>
        <p:txBody>
          <a:bodyPr vert="horz" lIns="91440" tIns="45720" rIns="91440" bIns="45720" rtlCol="0" anchor="ctr">
            <a:noAutofit/>
          </a:bodyPr>
          <a:lstStyle>
            <a:lvl1pPr algn="l" defTabSz="914400" rtl="0" eaLnBrk="1" latinLnBrk="0" hangingPunct="1">
              <a:lnSpc>
                <a:spcPct val="100000"/>
              </a:lnSpc>
              <a:spcBef>
                <a:spcPct val="0"/>
              </a:spcBef>
              <a:buNone/>
              <a:defRPr sz="8800" b="1" kern="1200" cap="all" spc="-80" baseline="0">
                <a:solidFill>
                  <a:schemeClr val="tx1"/>
                </a:solidFill>
                <a:latin typeface="Optima"/>
                <a:ea typeface="+mj-ea"/>
                <a:cs typeface="Optima"/>
              </a:defRPr>
            </a:lvl1pPr>
          </a:lstStyle>
          <a:p>
            <a:r>
              <a:rPr lang="en-US" sz="4500" b="0" cap="none" dirty="0" smtClean="0">
                <a:solidFill>
                  <a:srgbClr val="0B3965"/>
                </a:solidFill>
                <a:latin typeface="UC Berkeley OS Sign"/>
                <a:cs typeface="UC Berkeley OS Sign"/>
              </a:rPr>
              <a:t>Question #2</a:t>
            </a:r>
            <a:br>
              <a:rPr lang="en-US" sz="4500" b="0" cap="none" dirty="0" smtClean="0">
                <a:solidFill>
                  <a:srgbClr val="0B3965"/>
                </a:solidFill>
                <a:latin typeface="UC Berkeley OS Sign"/>
                <a:cs typeface="UC Berkeley OS Sign"/>
              </a:rPr>
            </a:br>
            <a:r>
              <a:rPr lang="en-US" sz="4500" b="0" cap="none" dirty="0" smtClean="0">
                <a:solidFill>
                  <a:srgbClr val="0B3965"/>
                </a:solidFill>
                <a:latin typeface="UC Berkeley OS Sign"/>
                <a:cs typeface="UC Berkeley OS Sign"/>
              </a:rPr>
              <a:t/>
            </a:r>
            <a:br>
              <a:rPr lang="en-US" sz="4500" b="0" cap="none" dirty="0" smtClean="0">
                <a:solidFill>
                  <a:srgbClr val="0B3965"/>
                </a:solidFill>
                <a:latin typeface="UC Berkeley OS Sign"/>
                <a:cs typeface="UC Berkeley OS Sign"/>
              </a:rPr>
            </a:br>
            <a:r>
              <a:rPr lang="en-US" sz="2800" b="0" i="1" cap="none" dirty="0" smtClean="0">
                <a:latin typeface="FreightSans Pro Book"/>
                <a:cs typeface="FreightSans Pro Book"/>
              </a:rPr>
              <a:t>Is there a way to predict the number of deaths that will result from an episode of social conflict?</a:t>
            </a:r>
            <a:endParaRPr lang="en-US" sz="2800" b="0" i="1" cap="none" dirty="0">
              <a:latin typeface="FreightSans Pro Book"/>
              <a:cs typeface="FreightSans Pro Book"/>
            </a:endParaRPr>
          </a:p>
        </p:txBody>
      </p:sp>
    </p:spTree>
    <p:extLst>
      <p:ext uri="{BB962C8B-B14F-4D97-AF65-F5344CB8AC3E}">
        <p14:creationId xmlns:p14="http://schemas.microsoft.com/office/powerpoint/2010/main" val="3876757436"/>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Binary Prediction</a:t>
            </a:r>
            <a:endParaRPr lang="en-US" dirty="0"/>
          </a:p>
        </p:txBody>
      </p:sp>
      <p:sp>
        <p:nvSpPr>
          <p:cNvPr id="3" name="Content Placeholder 2"/>
          <p:cNvSpPr>
            <a:spLocks noGrp="1"/>
          </p:cNvSpPr>
          <p:nvPr>
            <p:ph idx="1"/>
          </p:nvPr>
        </p:nvSpPr>
        <p:spPr>
          <a:xfrm>
            <a:off x="457200" y="1752600"/>
            <a:ext cx="8039100" cy="4373563"/>
          </a:xfrm>
        </p:spPr>
        <p:txBody>
          <a:bodyPr>
            <a:normAutofit/>
          </a:bodyPr>
          <a:lstStyle/>
          <a:p>
            <a:pPr marL="342900" lvl="0" indent="-342900">
              <a:lnSpc>
                <a:spcPct val="120000"/>
              </a:lnSpc>
              <a:buFont typeface="Arial"/>
              <a:buChar char="•"/>
            </a:pPr>
            <a:r>
              <a:rPr lang="en-US" dirty="0" smtClean="0"/>
              <a:t>Predict a binary, death/no-death indicator</a:t>
            </a:r>
          </a:p>
          <a:p>
            <a:pPr marL="342900" lvl="0" indent="-342900">
              <a:lnSpc>
                <a:spcPct val="120000"/>
              </a:lnSpc>
              <a:buFont typeface="Arial"/>
              <a:buChar char="•"/>
            </a:pPr>
            <a:r>
              <a:rPr lang="en-US" dirty="0" smtClean="0"/>
              <a:t>Earlier analysis suggests that country and perhaps Polity score could factor in here</a:t>
            </a:r>
          </a:p>
          <a:p>
            <a:pPr marL="342900" lvl="0" indent="-342900">
              <a:lnSpc>
                <a:spcPct val="120000"/>
              </a:lnSpc>
              <a:buFont typeface="Arial"/>
              <a:buChar char="•"/>
            </a:pPr>
            <a:r>
              <a:rPr lang="en-US" dirty="0" smtClean="0"/>
              <a:t>Logistic regression</a:t>
            </a:r>
          </a:p>
          <a:p>
            <a:pPr marL="342900" lvl="0" indent="-342900">
              <a:lnSpc>
                <a:spcPct val="120000"/>
              </a:lnSpc>
              <a:buFont typeface="Arial"/>
              <a:buChar char="•"/>
            </a:pPr>
            <a:r>
              <a:rPr lang="en-US" dirty="0" smtClean="0"/>
              <a:t>K nearest neighbors</a:t>
            </a:r>
            <a:endParaRPr lang="en-US" dirty="0"/>
          </a:p>
          <a:p>
            <a:pPr lvl="1" indent="0">
              <a:lnSpc>
                <a:spcPct val="120000"/>
              </a:lnSpc>
              <a:buNone/>
            </a:pPr>
            <a:endParaRPr lang="en-US" dirty="0"/>
          </a:p>
        </p:txBody>
      </p:sp>
      <p:sp>
        <p:nvSpPr>
          <p:cNvPr id="4" name="Slide Number Placeholder 3"/>
          <p:cNvSpPr>
            <a:spLocks noGrp="1"/>
          </p:cNvSpPr>
          <p:nvPr>
            <p:ph type="sldNum" sz="quarter" idx="12"/>
          </p:nvPr>
        </p:nvSpPr>
        <p:spPr/>
        <p:txBody>
          <a:bodyPr/>
          <a:lstStyle/>
          <a:p>
            <a:fld id="{F38DF745-7D3F-47F4-83A3-874385CFAA69}" type="slidenum">
              <a:rPr lang="en-US" smtClean="0"/>
              <a:pPr/>
              <a:t>18</a:t>
            </a:fld>
            <a:endParaRPr lang="en-US"/>
          </a:p>
        </p:txBody>
      </p:sp>
    </p:spTree>
    <p:extLst>
      <p:ext uri="{BB962C8B-B14F-4D97-AF65-F5344CB8AC3E}">
        <p14:creationId xmlns:p14="http://schemas.microsoft.com/office/powerpoint/2010/main" val="2371926727"/>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LOGISTIC</a:t>
            </a:r>
            <a:endParaRPr lang="en-US" dirty="0"/>
          </a:p>
        </p:txBody>
      </p:sp>
      <p:sp>
        <p:nvSpPr>
          <p:cNvPr id="3" name="Content Placeholder 2"/>
          <p:cNvSpPr>
            <a:spLocks noGrp="1"/>
          </p:cNvSpPr>
          <p:nvPr>
            <p:ph idx="1"/>
          </p:nvPr>
        </p:nvSpPr>
        <p:spPr>
          <a:xfrm>
            <a:off x="457200" y="1752600"/>
            <a:ext cx="8039100" cy="4373563"/>
          </a:xfrm>
        </p:spPr>
        <p:txBody>
          <a:bodyPr>
            <a:normAutofit/>
          </a:bodyPr>
          <a:lstStyle/>
          <a:p>
            <a:pPr marL="342900" lvl="0" indent="-342900">
              <a:lnSpc>
                <a:spcPct val="120000"/>
              </a:lnSpc>
              <a:buFont typeface="Arial"/>
              <a:buChar char="•"/>
            </a:pPr>
            <a:r>
              <a:rPr lang="en-US" dirty="0" smtClean="0"/>
              <a:t>Predict a binary, death/no-death indicator</a:t>
            </a:r>
          </a:p>
          <a:p>
            <a:pPr marL="342900" lvl="0" indent="-342900">
              <a:lnSpc>
                <a:spcPct val="120000"/>
              </a:lnSpc>
              <a:buFont typeface="Arial"/>
              <a:buChar char="•"/>
            </a:pPr>
            <a:r>
              <a:rPr lang="en-US" dirty="0" smtClean="0"/>
              <a:t>Earlier analysis suggests that country and perhaps Polity score could factor in here</a:t>
            </a:r>
          </a:p>
          <a:p>
            <a:pPr marL="342900" lvl="0" indent="-342900">
              <a:lnSpc>
                <a:spcPct val="120000"/>
              </a:lnSpc>
              <a:buFont typeface="Arial"/>
              <a:buChar char="•"/>
            </a:pPr>
            <a:r>
              <a:rPr lang="en-US" dirty="0" smtClean="0"/>
              <a:t>Logistic regression</a:t>
            </a:r>
          </a:p>
          <a:p>
            <a:pPr marL="342900" lvl="0" indent="-342900">
              <a:lnSpc>
                <a:spcPct val="120000"/>
              </a:lnSpc>
              <a:buFont typeface="Arial"/>
              <a:buChar char="•"/>
            </a:pPr>
            <a:r>
              <a:rPr lang="en-US" dirty="0" smtClean="0"/>
              <a:t>K nearest neighbors</a:t>
            </a:r>
            <a:endParaRPr lang="en-US" dirty="0"/>
          </a:p>
          <a:p>
            <a:pPr lvl="1" indent="0">
              <a:lnSpc>
                <a:spcPct val="120000"/>
              </a:lnSpc>
              <a:buNone/>
            </a:pPr>
            <a:endParaRPr lang="en-US" dirty="0"/>
          </a:p>
        </p:txBody>
      </p:sp>
      <p:sp>
        <p:nvSpPr>
          <p:cNvPr id="4" name="Slide Number Placeholder 3"/>
          <p:cNvSpPr>
            <a:spLocks noGrp="1"/>
          </p:cNvSpPr>
          <p:nvPr>
            <p:ph type="sldNum" sz="quarter" idx="12"/>
          </p:nvPr>
        </p:nvSpPr>
        <p:spPr/>
        <p:txBody>
          <a:bodyPr/>
          <a:lstStyle/>
          <a:p>
            <a:fld id="{F38DF745-7D3F-47F4-83A3-874385CFAA69}" type="slidenum">
              <a:rPr lang="en-US" smtClean="0"/>
              <a:pPr/>
              <a:t>19</a:t>
            </a:fld>
            <a:endParaRPr lang="en-US"/>
          </a:p>
        </p:txBody>
      </p:sp>
    </p:spTree>
    <p:extLst>
      <p:ext uri="{BB962C8B-B14F-4D97-AF65-F5344CB8AC3E}">
        <p14:creationId xmlns:p14="http://schemas.microsoft.com/office/powerpoint/2010/main" val="153181310"/>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Presentation Outline</a:t>
            </a:r>
            <a:endParaRPr lang="en-US" dirty="0"/>
          </a:p>
        </p:txBody>
      </p:sp>
      <p:sp>
        <p:nvSpPr>
          <p:cNvPr id="3" name="Content Placeholder 2"/>
          <p:cNvSpPr>
            <a:spLocks noGrp="1"/>
          </p:cNvSpPr>
          <p:nvPr>
            <p:ph idx="1"/>
          </p:nvPr>
        </p:nvSpPr>
        <p:spPr/>
        <p:txBody>
          <a:bodyPr/>
          <a:lstStyle/>
          <a:p>
            <a:pPr marL="342900" indent="-342900">
              <a:lnSpc>
                <a:spcPct val="120000"/>
              </a:lnSpc>
              <a:buFont typeface="Arial"/>
              <a:buChar char="•"/>
            </a:pPr>
            <a:r>
              <a:rPr lang="en-US" dirty="0" smtClean="0"/>
              <a:t>Data Sources</a:t>
            </a:r>
          </a:p>
          <a:p>
            <a:pPr marL="342900" indent="-342900">
              <a:lnSpc>
                <a:spcPct val="120000"/>
              </a:lnSpc>
              <a:buFont typeface="Arial"/>
              <a:buChar char="•"/>
            </a:pPr>
            <a:r>
              <a:rPr lang="en-US" dirty="0" smtClean="0"/>
              <a:t>Research Questions</a:t>
            </a:r>
          </a:p>
          <a:p>
            <a:pPr marL="342900" indent="-342900">
              <a:lnSpc>
                <a:spcPct val="120000"/>
              </a:lnSpc>
              <a:buFont typeface="Arial"/>
              <a:buChar char="•"/>
            </a:pPr>
            <a:r>
              <a:rPr lang="en-US" dirty="0" smtClean="0"/>
              <a:t>Selected Figures, Tables, &amp; Output</a:t>
            </a:r>
          </a:p>
          <a:p>
            <a:pPr marL="342900" indent="-342900">
              <a:lnSpc>
                <a:spcPct val="120000"/>
              </a:lnSpc>
              <a:buFont typeface="Arial"/>
              <a:buChar char="•"/>
            </a:pPr>
            <a:r>
              <a:rPr lang="en-US" dirty="0" smtClean="0"/>
              <a:t>Areas for Improvement</a:t>
            </a:r>
          </a:p>
          <a:p>
            <a:pPr marL="342900" indent="-342900">
              <a:lnSpc>
                <a:spcPct val="120000"/>
              </a:lnSpc>
              <a:buFont typeface="Arial"/>
              <a:buChar char="•"/>
            </a:pPr>
            <a:r>
              <a:rPr lang="en-US" dirty="0" smtClean="0"/>
              <a:t>Questions</a:t>
            </a:r>
          </a:p>
          <a:p>
            <a:pPr lvl="1" indent="0">
              <a:lnSpc>
                <a:spcPct val="120000"/>
              </a:lnSpc>
              <a:buClrTx/>
              <a:buNone/>
            </a:pPr>
            <a:endParaRPr lang="en-US" dirty="0" smtClean="0"/>
          </a:p>
        </p:txBody>
      </p:sp>
      <p:sp>
        <p:nvSpPr>
          <p:cNvPr id="4" name="Slide Number Placeholder 3"/>
          <p:cNvSpPr>
            <a:spLocks noGrp="1"/>
          </p:cNvSpPr>
          <p:nvPr>
            <p:ph type="sldNum" sz="quarter" idx="12"/>
          </p:nvPr>
        </p:nvSpPr>
        <p:spPr/>
        <p:txBody>
          <a:bodyPr/>
          <a:lstStyle/>
          <a:p>
            <a:fld id="{F38DF745-7D3F-47F4-83A3-874385CFAA69}" type="slidenum">
              <a:rPr lang="en-US" smtClean="0"/>
              <a:pPr/>
              <a:t>2</a:t>
            </a:fld>
            <a:endParaRPr lang="en-US"/>
          </a:p>
        </p:txBody>
      </p:sp>
    </p:spTree>
    <p:extLst>
      <p:ext uri="{BB962C8B-B14F-4D97-AF65-F5344CB8AC3E}">
        <p14:creationId xmlns:p14="http://schemas.microsoft.com/office/powerpoint/2010/main" val="2063457093"/>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KNN</a:t>
            </a:r>
            <a:endParaRPr lang="en-US" dirty="0"/>
          </a:p>
        </p:txBody>
      </p:sp>
      <p:sp>
        <p:nvSpPr>
          <p:cNvPr id="3" name="Content Placeholder 2"/>
          <p:cNvSpPr>
            <a:spLocks noGrp="1"/>
          </p:cNvSpPr>
          <p:nvPr>
            <p:ph idx="1"/>
          </p:nvPr>
        </p:nvSpPr>
        <p:spPr>
          <a:xfrm>
            <a:off x="457200" y="1752600"/>
            <a:ext cx="8039100" cy="4373563"/>
          </a:xfrm>
        </p:spPr>
        <p:txBody>
          <a:bodyPr>
            <a:normAutofit/>
          </a:bodyPr>
          <a:lstStyle/>
          <a:p>
            <a:pPr marL="342900" lvl="0" indent="-342900">
              <a:lnSpc>
                <a:spcPct val="120000"/>
              </a:lnSpc>
              <a:buFont typeface="Arial"/>
              <a:buChar char="•"/>
            </a:pPr>
            <a:r>
              <a:rPr lang="en-US" dirty="0" smtClean="0"/>
              <a:t>Predict a binary, death/no-death indicator</a:t>
            </a:r>
          </a:p>
          <a:p>
            <a:pPr marL="342900" lvl="0" indent="-342900">
              <a:lnSpc>
                <a:spcPct val="120000"/>
              </a:lnSpc>
              <a:buFont typeface="Arial"/>
              <a:buChar char="•"/>
            </a:pPr>
            <a:r>
              <a:rPr lang="en-US" dirty="0" smtClean="0"/>
              <a:t>Earlier analysis suggests that country and perhaps Polity score could factor in here</a:t>
            </a:r>
          </a:p>
          <a:p>
            <a:pPr marL="342900" lvl="0" indent="-342900">
              <a:lnSpc>
                <a:spcPct val="120000"/>
              </a:lnSpc>
              <a:buFont typeface="Arial"/>
              <a:buChar char="•"/>
            </a:pPr>
            <a:r>
              <a:rPr lang="en-US" dirty="0" smtClean="0"/>
              <a:t>Logistic regression</a:t>
            </a:r>
          </a:p>
          <a:p>
            <a:pPr marL="342900" lvl="0" indent="-342900">
              <a:lnSpc>
                <a:spcPct val="120000"/>
              </a:lnSpc>
              <a:buFont typeface="Arial"/>
              <a:buChar char="•"/>
            </a:pPr>
            <a:r>
              <a:rPr lang="en-US" dirty="0" smtClean="0"/>
              <a:t>K nearest neighbors</a:t>
            </a:r>
            <a:endParaRPr lang="en-US" dirty="0"/>
          </a:p>
          <a:p>
            <a:pPr lvl="1" indent="0">
              <a:lnSpc>
                <a:spcPct val="120000"/>
              </a:lnSpc>
              <a:buNone/>
            </a:pPr>
            <a:endParaRPr lang="en-US" dirty="0"/>
          </a:p>
        </p:txBody>
      </p:sp>
      <p:sp>
        <p:nvSpPr>
          <p:cNvPr id="4" name="Slide Number Placeholder 3"/>
          <p:cNvSpPr>
            <a:spLocks noGrp="1"/>
          </p:cNvSpPr>
          <p:nvPr>
            <p:ph type="sldNum" sz="quarter" idx="12"/>
          </p:nvPr>
        </p:nvSpPr>
        <p:spPr/>
        <p:txBody>
          <a:bodyPr/>
          <a:lstStyle/>
          <a:p>
            <a:fld id="{F38DF745-7D3F-47F4-83A3-874385CFAA69}" type="slidenum">
              <a:rPr lang="en-US" smtClean="0"/>
              <a:pPr/>
              <a:t>20</a:t>
            </a:fld>
            <a:endParaRPr lang="en-US"/>
          </a:p>
        </p:txBody>
      </p:sp>
    </p:spTree>
    <p:extLst>
      <p:ext uri="{BB962C8B-B14F-4D97-AF65-F5344CB8AC3E}">
        <p14:creationId xmlns:p14="http://schemas.microsoft.com/office/powerpoint/2010/main" val="195961452"/>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Absolute Number Prediction</a:t>
            </a:r>
            <a:endParaRPr lang="en-US" dirty="0"/>
          </a:p>
        </p:txBody>
      </p:sp>
      <p:sp>
        <p:nvSpPr>
          <p:cNvPr id="3" name="Content Placeholder 2"/>
          <p:cNvSpPr>
            <a:spLocks noGrp="1"/>
          </p:cNvSpPr>
          <p:nvPr>
            <p:ph idx="1"/>
          </p:nvPr>
        </p:nvSpPr>
        <p:spPr>
          <a:xfrm>
            <a:off x="457200" y="1752600"/>
            <a:ext cx="8039100" cy="4373563"/>
          </a:xfrm>
        </p:spPr>
        <p:txBody>
          <a:bodyPr>
            <a:normAutofit/>
          </a:bodyPr>
          <a:lstStyle/>
          <a:p>
            <a:pPr marL="342900" lvl="0" indent="-342900">
              <a:lnSpc>
                <a:spcPct val="120000"/>
              </a:lnSpc>
              <a:buFont typeface="Arial"/>
              <a:buChar char="•"/>
            </a:pPr>
            <a:r>
              <a:rPr lang="en-US" dirty="0" smtClean="0"/>
              <a:t>Predict the number of deaths</a:t>
            </a:r>
          </a:p>
          <a:p>
            <a:pPr marL="342900" lvl="0" indent="-342900">
              <a:lnSpc>
                <a:spcPct val="120000"/>
              </a:lnSpc>
              <a:buFont typeface="Arial"/>
              <a:buChar char="•"/>
            </a:pPr>
            <a:r>
              <a:rPr lang="en-US" dirty="0" smtClean="0"/>
              <a:t>This is a more systemic problem, related to subtleties of each conflict</a:t>
            </a:r>
          </a:p>
          <a:p>
            <a:pPr marL="342900" lvl="0" indent="-342900">
              <a:lnSpc>
                <a:spcPct val="120000"/>
              </a:lnSpc>
              <a:buFont typeface="Arial"/>
              <a:buChar char="•"/>
            </a:pPr>
            <a:r>
              <a:rPr lang="en-US" dirty="0" smtClean="0"/>
              <a:t>Poisson regression</a:t>
            </a:r>
          </a:p>
          <a:p>
            <a:pPr marL="342900" lvl="0" indent="-342900">
              <a:lnSpc>
                <a:spcPct val="120000"/>
              </a:lnSpc>
              <a:buFont typeface="Arial"/>
              <a:buChar char="•"/>
            </a:pPr>
            <a:r>
              <a:rPr lang="en-US" dirty="0" smtClean="0"/>
              <a:t>Negative binomial regression</a:t>
            </a:r>
            <a:endParaRPr lang="en-US" dirty="0"/>
          </a:p>
          <a:p>
            <a:pPr lvl="1" indent="0">
              <a:lnSpc>
                <a:spcPct val="120000"/>
              </a:lnSpc>
              <a:buNone/>
            </a:pPr>
            <a:endParaRPr lang="en-US" dirty="0"/>
          </a:p>
        </p:txBody>
      </p:sp>
      <p:sp>
        <p:nvSpPr>
          <p:cNvPr id="4" name="Slide Number Placeholder 3"/>
          <p:cNvSpPr>
            <a:spLocks noGrp="1"/>
          </p:cNvSpPr>
          <p:nvPr>
            <p:ph type="sldNum" sz="quarter" idx="12"/>
          </p:nvPr>
        </p:nvSpPr>
        <p:spPr/>
        <p:txBody>
          <a:bodyPr/>
          <a:lstStyle/>
          <a:p>
            <a:fld id="{F38DF745-7D3F-47F4-83A3-874385CFAA69}" type="slidenum">
              <a:rPr lang="en-US" smtClean="0"/>
              <a:pPr/>
              <a:t>21</a:t>
            </a:fld>
            <a:endParaRPr lang="en-US"/>
          </a:p>
        </p:txBody>
      </p:sp>
    </p:spTree>
    <p:extLst>
      <p:ext uri="{BB962C8B-B14F-4D97-AF65-F5344CB8AC3E}">
        <p14:creationId xmlns:p14="http://schemas.microsoft.com/office/powerpoint/2010/main" val="453317331"/>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Areas for Improvement</a:t>
            </a:r>
            <a:endParaRPr lang="en-US" dirty="0"/>
          </a:p>
        </p:txBody>
      </p:sp>
      <p:sp>
        <p:nvSpPr>
          <p:cNvPr id="3" name="Content Placeholder 2"/>
          <p:cNvSpPr>
            <a:spLocks noGrp="1"/>
          </p:cNvSpPr>
          <p:nvPr>
            <p:ph idx="1"/>
          </p:nvPr>
        </p:nvSpPr>
        <p:spPr>
          <a:xfrm>
            <a:off x="457200" y="1752600"/>
            <a:ext cx="8039100" cy="4373563"/>
          </a:xfrm>
        </p:spPr>
        <p:txBody>
          <a:bodyPr>
            <a:normAutofit/>
          </a:bodyPr>
          <a:lstStyle/>
          <a:p>
            <a:pPr marL="342900" lvl="0" indent="-342900">
              <a:lnSpc>
                <a:spcPct val="120000"/>
              </a:lnSpc>
              <a:buFont typeface="Arial"/>
              <a:buChar char="•"/>
            </a:pPr>
            <a:r>
              <a:rPr lang="en-US" dirty="0" smtClean="0"/>
              <a:t>Unsatisfactory results predicting in both situations</a:t>
            </a:r>
          </a:p>
          <a:p>
            <a:pPr marL="800100" lvl="1" indent="-342900">
              <a:lnSpc>
                <a:spcPct val="120000"/>
              </a:lnSpc>
              <a:buFont typeface="Arial"/>
              <a:buChar char="•"/>
            </a:pPr>
            <a:r>
              <a:rPr lang="en-US" dirty="0" smtClean="0"/>
              <a:t>Particularly absolute deaths</a:t>
            </a:r>
          </a:p>
          <a:p>
            <a:pPr marL="342900" lvl="0" indent="-342900">
              <a:lnSpc>
                <a:spcPct val="120000"/>
              </a:lnSpc>
              <a:spcAft>
                <a:spcPts val="0"/>
              </a:spcAft>
              <a:buFont typeface="Arial"/>
              <a:buChar char="•"/>
            </a:pPr>
            <a:r>
              <a:rPr lang="en-US" dirty="0" smtClean="0"/>
              <a:t>I’d love comments particularly on this area of my work from my peer reviewer.</a:t>
            </a:r>
          </a:p>
          <a:p>
            <a:pPr lvl="0">
              <a:lnSpc>
                <a:spcPct val="120000"/>
              </a:lnSpc>
              <a:spcAft>
                <a:spcPts val="1800"/>
              </a:spcAft>
            </a:pPr>
            <a:endParaRPr lang="en-US" dirty="0" smtClean="0"/>
          </a:p>
        </p:txBody>
      </p:sp>
      <p:sp>
        <p:nvSpPr>
          <p:cNvPr id="4" name="Slide Number Placeholder 3"/>
          <p:cNvSpPr>
            <a:spLocks noGrp="1"/>
          </p:cNvSpPr>
          <p:nvPr>
            <p:ph type="sldNum" sz="quarter" idx="12"/>
          </p:nvPr>
        </p:nvSpPr>
        <p:spPr/>
        <p:txBody>
          <a:bodyPr/>
          <a:lstStyle/>
          <a:p>
            <a:fld id="{F38DF745-7D3F-47F4-83A3-874385CFAA69}" type="slidenum">
              <a:rPr lang="en-US" smtClean="0"/>
              <a:pPr/>
              <a:t>22</a:t>
            </a:fld>
            <a:endParaRPr lang="en-US"/>
          </a:p>
        </p:txBody>
      </p:sp>
    </p:spTree>
    <p:extLst>
      <p:ext uri="{BB962C8B-B14F-4D97-AF65-F5344CB8AC3E}">
        <p14:creationId xmlns:p14="http://schemas.microsoft.com/office/powerpoint/2010/main" val="2369225957"/>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Acknowledgements &amp; Questions</a:t>
            </a:r>
            <a:endParaRPr lang="en-US" dirty="0"/>
          </a:p>
        </p:txBody>
      </p:sp>
      <p:sp>
        <p:nvSpPr>
          <p:cNvPr id="3" name="Content Placeholder 2"/>
          <p:cNvSpPr>
            <a:spLocks noGrp="1"/>
          </p:cNvSpPr>
          <p:nvPr>
            <p:ph idx="1"/>
          </p:nvPr>
        </p:nvSpPr>
        <p:spPr>
          <a:xfrm>
            <a:off x="457200" y="1752600"/>
            <a:ext cx="8039100" cy="4373563"/>
          </a:xfrm>
        </p:spPr>
        <p:txBody>
          <a:bodyPr>
            <a:normAutofit/>
          </a:bodyPr>
          <a:lstStyle/>
          <a:p>
            <a:pPr marL="342900" lvl="0" indent="-342900">
              <a:lnSpc>
                <a:spcPct val="120000"/>
              </a:lnSpc>
              <a:buFont typeface="Arial"/>
              <a:buChar char="•"/>
            </a:pPr>
            <a:r>
              <a:rPr lang="en-US" dirty="0" smtClean="0"/>
              <a:t>Victoria </a:t>
            </a:r>
            <a:r>
              <a:rPr lang="en-US" dirty="0" err="1" smtClean="0"/>
              <a:t>Stodden</a:t>
            </a:r>
            <a:endParaRPr lang="en-US" dirty="0" smtClean="0"/>
          </a:p>
          <a:p>
            <a:pPr marL="342900" lvl="0" indent="-342900">
              <a:lnSpc>
                <a:spcPct val="120000"/>
              </a:lnSpc>
              <a:buFont typeface="Arial"/>
              <a:buChar char="•"/>
            </a:pPr>
            <a:r>
              <a:rPr lang="en-US" dirty="0" smtClean="0"/>
              <a:t>Christine Ho</a:t>
            </a:r>
          </a:p>
          <a:p>
            <a:pPr marL="342900" lvl="0" indent="-342900">
              <a:lnSpc>
                <a:spcPct val="120000"/>
              </a:lnSpc>
              <a:buFont typeface="Arial"/>
              <a:buChar char="•"/>
            </a:pPr>
            <a:r>
              <a:rPr lang="en-US" dirty="0" smtClean="0"/>
              <a:t>Ryan Lovett</a:t>
            </a:r>
            <a:endParaRPr lang="en-US" dirty="0"/>
          </a:p>
          <a:p>
            <a:pPr lvl="0">
              <a:lnSpc>
                <a:spcPct val="120000"/>
              </a:lnSpc>
              <a:spcAft>
                <a:spcPts val="1800"/>
              </a:spcAft>
            </a:pPr>
            <a:endParaRPr lang="en-US" dirty="0" smtClean="0"/>
          </a:p>
        </p:txBody>
      </p:sp>
      <p:sp>
        <p:nvSpPr>
          <p:cNvPr id="4" name="Slide Number Placeholder 3"/>
          <p:cNvSpPr>
            <a:spLocks noGrp="1"/>
          </p:cNvSpPr>
          <p:nvPr>
            <p:ph type="sldNum" sz="quarter" idx="12"/>
          </p:nvPr>
        </p:nvSpPr>
        <p:spPr/>
        <p:txBody>
          <a:bodyPr/>
          <a:lstStyle/>
          <a:p>
            <a:fld id="{F38DF745-7D3F-47F4-83A3-874385CFAA69}" type="slidenum">
              <a:rPr lang="en-US" smtClean="0"/>
              <a:pPr/>
              <a:t>23</a:t>
            </a:fld>
            <a:endParaRPr lang="en-US"/>
          </a:p>
        </p:txBody>
      </p:sp>
    </p:spTree>
    <p:extLst>
      <p:ext uri="{BB962C8B-B14F-4D97-AF65-F5344CB8AC3E}">
        <p14:creationId xmlns:p14="http://schemas.microsoft.com/office/powerpoint/2010/main" val="384088134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Main Data</a:t>
            </a:r>
            <a:endParaRPr lang="en-US" dirty="0"/>
          </a:p>
        </p:txBody>
      </p:sp>
      <p:sp>
        <p:nvSpPr>
          <p:cNvPr id="3" name="Content Placeholder 2"/>
          <p:cNvSpPr>
            <a:spLocks noGrp="1"/>
          </p:cNvSpPr>
          <p:nvPr>
            <p:ph idx="1"/>
          </p:nvPr>
        </p:nvSpPr>
        <p:spPr/>
        <p:txBody>
          <a:bodyPr/>
          <a:lstStyle/>
          <a:p>
            <a:pPr marL="342900" indent="-342900">
              <a:lnSpc>
                <a:spcPct val="120000"/>
              </a:lnSpc>
              <a:buFont typeface="Arial"/>
              <a:buChar char="•"/>
            </a:pPr>
            <a:r>
              <a:rPr lang="en-US" dirty="0" smtClean="0"/>
              <a:t>Social Conflict in Africa Database (SCAD)</a:t>
            </a:r>
          </a:p>
          <a:p>
            <a:pPr marL="342900" indent="-342900">
              <a:lnSpc>
                <a:spcPct val="120000"/>
              </a:lnSpc>
              <a:buFont typeface="Arial"/>
              <a:buChar char="•"/>
            </a:pPr>
            <a:r>
              <a:rPr lang="en-US" dirty="0"/>
              <a:t>Cullen Hendrix and </a:t>
            </a:r>
            <a:r>
              <a:rPr lang="en-US" dirty="0" err="1"/>
              <a:t>Idean</a:t>
            </a:r>
            <a:r>
              <a:rPr lang="en-US" dirty="0"/>
              <a:t> </a:t>
            </a:r>
            <a:r>
              <a:rPr lang="en-US" dirty="0" err="1"/>
              <a:t>Salehyan</a:t>
            </a:r>
            <a:endParaRPr lang="en-US" dirty="0" smtClean="0"/>
          </a:p>
          <a:p>
            <a:pPr marL="342900" indent="-342900">
              <a:lnSpc>
                <a:spcPct val="120000"/>
              </a:lnSpc>
              <a:buFont typeface="Arial"/>
              <a:buChar char="•"/>
            </a:pPr>
            <a:r>
              <a:rPr lang="en-US" dirty="0" smtClean="0"/>
              <a:t>Hosted by Climate </a:t>
            </a:r>
            <a:r>
              <a:rPr lang="en-US" dirty="0"/>
              <a:t>Change and African Political Stability (CCAPS) at the Robert S. Strauss Center for International Security and Law at the University of Texas at </a:t>
            </a:r>
            <a:r>
              <a:rPr lang="en-US" dirty="0" smtClean="0"/>
              <a:t>Austin</a:t>
            </a:r>
            <a:endParaRPr lang="en-US" dirty="0"/>
          </a:p>
          <a:p>
            <a:pPr marL="342900" indent="-342900">
              <a:lnSpc>
                <a:spcPct val="120000"/>
              </a:lnSpc>
              <a:buFont typeface="Arial"/>
              <a:buChar char="•"/>
            </a:pPr>
            <a:r>
              <a:rPr lang="en-US" i="1" dirty="0" smtClean="0"/>
              <a:t>“The </a:t>
            </a:r>
            <a:r>
              <a:rPr lang="en-US" i="1" dirty="0"/>
              <a:t>Social Conflict in Africa Database (SCAD) includes protests, riots, strikes, inter-communal conflict, government violence against civilians, and other forms of social conflict not systematically tracked in other conflict datasets. SCAD currently includes information on over 7,900 social conflict events from 1990 to 2011</a:t>
            </a:r>
            <a:r>
              <a:rPr lang="en-US" i="1" dirty="0" smtClean="0"/>
              <a:t>.”</a:t>
            </a:r>
          </a:p>
        </p:txBody>
      </p:sp>
      <p:sp>
        <p:nvSpPr>
          <p:cNvPr id="4" name="Slide Number Placeholder 3"/>
          <p:cNvSpPr>
            <a:spLocks noGrp="1"/>
          </p:cNvSpPr>
          <p:nvPr>
            <p:ph type="sldNum" sz="quarter" idx="12"/>
          </p:nvPr>
        </p:nvSpPr>
        <p:spPr/>
        <p:txBody>
          <a:bodyPr/>
          <a:lstStyle/>
          <a:p>
            <a:fld id="{F38DF745-7D3F-47F4-83A3-874385CFAA69}" type="slidenum">
              <a:rPr lang="en-US" smtClean="0"/>
              <a:pPr/>
              <a:t>3</a:t>
            </a:fld>
            <a:endParaRPr lang="en-US"/>
          </a:p>
        </p:txBody>
      </p:sp>
    </p:spTree>
    <p:extLst>
      <p:ext uri="{BB962C8B-B14F-4D97-AF65-F5344CB8AC3E}">
        <p14:creationId xmlns:p14="http://schemas.microsoft.com/office/powerpoint/2010/main" val="337359761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Supplementary Data</a:t>
            </a:r>
            <a:endParaRPr lang="en-US" dirty="0"/>
          </a:p>
        </p:txBody>
      </p:sp>
      <p:sp>
        <p:nvSpPr>
          <p:cNvPr id="3" name="Content Placeholder 2"/>
          <p:cNvSpPr>
            <a:spLocks noGrp="1"/>
          </p:cNvSpPr>
          <p:nvPr>
            <p:ph idx="1"/>
          </p:nvPr>
        </p:nvSpPr>
        <p:spPr/>
        <p:txBody>
          <a:bodyPr/>
          <a:lstStyle/>
          <a:p>
            <a:pPr marL="342900" indent="-342900">
              <a:lnSpc>
                <a:spcPct val="120000"/>
              </a:lnSpc>
              <a:buFont typeface="Arial"/>
              <a:buChar char="•"/>
            </a:pPr>
            <a:r>
              <a:rPr lang="en-US" dirty="0" smtClean="0"/>
              <a:t>Correlates of War Project (COW)</a:t>
            </a:r>
          </a:p>
          <a:p>
            <a:pPr marL="800100" lvl="1" indent="-342900">
              <a:lnSpc>
                <a:spcPct val="120000"/>
              </a:lnSpc>
              <a:buFont typeface="Arial"/>
              <a:buChar char="•"/>
            </a:pPr>
            <a:r>
              <a:rPr lang="en-US" dirty="0" smtClean="0"/>
              <a:t>National Material Capabilities</a:t>
            </a:r>
          </a:p>
          <a:p>
            <a:pPr marL="800100" lvl="1" indent="-342900">
              <a:lnSpc>
                <a:spcPct val="120000"/>
              </a:lnSpc>
              <a:buFont typeface="Arial"/>
              <a:buChar char="•"/>
            </a:pPr>
            <a:r>
              <a:rPr lang="en-US" dirty="0" smtClean="0"/>
              <a:t>World Religions</a:t>
            </a:r>
          </a:p>
          <a:p>
            <a:pPr marL="342900" indent="-342900">
              <a:lnSpc>
                <a:spcPct val="120000"/>
              </a:lnSpc>
              <a:buFont typeface="Arial"/>
              <a:buChar char="•"/>
            </a:pPr>
            <a:r>
              <a:rPr lang="en-US" dirty="0" smtClean="0"/>
              <a:t>Polity IV Project</a:t>
            </a:r>
          </a:p>
          <a:p>
            <a:pPr marL="800100" lvl="1" indent="-342900">
              <a:lnSpc>
                <a:spcPct val="120000"/>
              </a:lnSpc>
              <a:buFont typeface="Arial"/>
              <a:buChar char="•"/>
            </a:pPr>
            <a:r>
              <a:rPr lang="en-US" dirty="0" smtClean="0"/>
              <a:t>Measures democracy/autocracy for government regime type</a:t>
            </a:r>
            <a:endParaRPr lang="en-US" dirty="0"/>
          </a:p>
          <a:p>
            <a:pPr marL="800100" lvl="1" indent="-342900">
              <a:lnSpc>
                <a:spcPct val="120000"/>
              </a:lnSpc>
              <a:buFont typeface="Arial"/>
              <a:buChar char="•"/>
            </a:pPr>
            <a:endParaRPr lang="en-US" i="1" dirty="0" smtClean="0"/>
          </a:p>
        </p:txBody>
      </p:sp>
      <p:sp>
        <p:nvSpPr>
          <p:cNvPr id="4" name="Slide Number Placeholder 3"/>
          <p:cNvSpPr>
            <a:spLocks noGrp="1"/>
          </p:cNvSpPr>
          <p:nvPr>
            <p:ph type="sldNum" sz="quarter" idx="12"/>
          </p:nvPr>
        </p:nvSpPr>
        <p:spPr/>
        <p:txBody>
          <a:bodyPr/>
          <a:lstStyle/>
          <a:p>
            <a:fld id="{F38DF745-7D3F-47F4-83A3-874385CFAA69}" type="slidenum">
              <a:rPr lang="en-US" smtClean="0"/>
              <a:pPr/>
              <a:t>4</a:t>
            </a:fld>
            <a:endParaRPr lang="en-US"/>
          </a:p>
        </p:txBody>
      </p:sp>
    </p:spTree>
    <p:extLst>
      <p:ext uri="{BB962C8B-B14F-4D97-AF65-F5344CB8AC3E}">
        <p14:creationId xmlns:p14="http://schemas.microsoft.com/office/powerpoint/2010/main" val="140783469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Questions</a:t>
            </a:r>
            <a:endParaRPr lang="en-US" dirty="0"/>
          </a:p>
        </p:txBody>
      </p:sp>
      <p:sp>
        <p:nvSpPr>
          <p:cNvPr id="3" name="Content Placeholder 2"/>
          <p:cNvSpPr>
            <a:spLocks noGrp="1"/>
          </p:cNvSpPr>
          <p:nvPr>
            <p:ph idx="1"/>
          </p:nvPr>
        </p:nvSpPr>
        <p:spPr/>
        <p:txBody>
          <a:bodyPr/>
          <a:lstStyle/>
          <a:p>
            <a:pPr marL="457200" indent="-457200">
              <a:lnSpc>
                <a:spcPct val="120000"/>
              </a:lnSpc>
              <a:buFont typeface="+mj-lt"/>
              <a:buAutoNum type="arabicPeriod"/>
            </a:pPr>
            <a:r>
              <a:rPr lang="en-US" dirty="0"/>
              <a:t>What differentiates an episode of social conflict that results in deaths from an episode of social conflict that does not result in deaths</a:t>
            </a:r>
            <a:r>
              <a:rPr lang="en-US" dirty="0" smtClean="0"/>
              <a:t>?</a:t>
            </a:r>
          </a:p>
          <a:p>
            <a:pPr marL="457200" indent="-457200">
              <a:lnSpc>
                <a:spcPct val="120000"/>
              </a:lnSpc>
              <a:buFont typeface="+mj-lt"/>
              <a:buAutoNum type="arabicPeriod"/>
            </a:pPr>
            <a:r>
              <a:rPr lang="en-US" dirty="0"/>
              <a:t>Is there a way to predict the number of deaths that will result from an episode of social conflict?</a:t>
            </a:r>
            <a:endParaRPr lang="en-US" dirty="0" smtClean="0"/>
          </a:p>
          <a:p>
            <a:pPr marL="800100" lvl="1" indent="-342900">
              <a:lnSpc>
                <a:spcPct val="120000"/>
              </a:lnSpc>
              <a:buFont typeface="Arial"/>
              <a:buChar char="•"/>
            </a:pPr>
            <a:endParaRPr lang="en-US" i="1" dirty="0" smtClean="0"/>
          </a:p>
        </p:txBody>
      </p:sp>
      <p:sp>
        <p:nvSpPr>
          <p:cNvPr id="4" name="Slide Number Placeholder 3"/>
          <p:cNvSpPr>
            <a:spLocks noGrp="1"/>
          </p:cNvSpPr>
          <p:nvPr>
            <p:ph type="sldNum" sz="quarter" idx="12"/>
          </p:nvPr>
        </p:nvSpPr>
        <p:spPr/>
        <p:txBody>
          <a:bodyPr/>
          <a:lstStyle/>
          <a:p>
            <a:fld id="{F38DF745-7D3F-47F4-83A3-874385CFAA69}" type="slidenum">
              <a:rPr lang="en-US" smtClean="0"/>
              <a:pPr/>
              <a:t>5</a:t>
            </a:fld>
            <a:endParaRPr lang="en-US"/>
          </a:p>
        </p:txBody>
      </p:sp>
    </p:spTree>
    <p:extLst>
      <p:ext uri="{BB962C8B-B14F-4D97-AF65-F5344CB8AC3E}">
        <p14:creationId xmlns:p14="http://schemas.microsoft.com/office/powerpoint/2010/main" val="361100949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ucseal_line_294.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0827" y="5143503"/>
            <a:ext cx="1434075" cy="1434075"/>
          </a:xfrm>
          <a:prstGeom prst="rect">
            <a:avLst/>
          </a:prstGeom>
        </p:spPr>
      </p:pic>
      <p:sp>
        <p:nvSpPr>
          <p:cNvPr id="2" name="Title 1"/>
          <p:cNvSpPr>
            <a:spLocks noGrp="1"/>
          </p:cNvSpPr>
          <p:nvPr>
            <p:ph type="ctrTitle"/>
          </p:nvPr>
        </p:nvSpPr>
        <p:spPr>
          <a:xfrm>
            <a:off x="457200" y="211667"/>
            <a:ext cx="7772400" cy="4571999"/>
          </a:xfrm>
        </p:spPr>
        <p:txBody>
          <a:bodyPr/>
          <a:lstStyle/>
          <a:p>
            <a:r>
              <a:rPr lang="en-US" sz="4500" b="0" cap="none" dirty="0" smtClean="0">
                <a:solidFill>
                  <a:srgbClr val="0B3965"/>
                </a:solidFill>
                <a:latin typeface="UC Berkeley OS Sign"/>
                <a:cs typeface="UC Berkeley OS Sign"/>
              </a:rPr>
              <a:t>Data Overview</a:t>
            </a:r>
            <a:br>
              <a:rPr lang="en-US" sz="4500" b="0" cap="none" dirty="0" smtClean="0">
                <a:solidFill>
                  <a:srgbClr val="0B3965"/>
                </a:solidFill>
                <a:latin typeface="UC Berkeley OS Sign"/>
                <a:cs typeface="UC Berkeley OS Sign"/>
              </a:rPr>
            </a:br>
            <a:endParaRPr lang="en-US" sz="3500" b="0" cap="none" dirty="0">
              <a:latin typeface="FreightSans Pro Book"/>
              <a:cs typeface="FreightSans Pro Book"/>
            </a:endParaRPr>
          </a:p>
        </p:txBody>
      </p:sp>
      <p:sp>
        <p:nvSpPr>
          <p:cNvPr id="4" name="TextBox 3"/>
          <p:cNvSpPr txBox="1"/>
          <p:nvPr/>
        </p:nvSpPr>
        <p:spPr>
          <a:xfrm>
            <a:off x="9139190" y="4079680"/>
            <a:ext cx="184666" cy="369332"/>
          </a:xfrm>
          <a:prstGeom prst="rect">
            <a:avLst/>
          </a:prstGeom>
          <a:noFill/>
        </p:spPr>
        <p:txBody>
          <a:bodyPr wrap="none" rtlCol="0">
            <a:spAutoFit/>
          </a:bodyPr>
          <a:lstStyle/>
          <a:p>
            <a:endParaRPr lang="en-US" dirty="0"/>
          </a:p>
        </p:txBody>
      </p:sp>
      <p:sp>
        <p:nvSpPr>
          <p:cNvPr id="9" name="Title 1"/>
          <p:cNvSpPr txBox="1">
            <a:spLocks/>
          </p:cNvSpPr>
          <p:nvPr/>
        </p:nvSpPr>
        <p:spPr>
          <a:xfrm>
            <a:off x="457200" y="719657"/>
            <a:ext cx="7772400" cy="4571999"/>
          </a:xfrm>
          <a:prstGeom prst="rect">
            <a:avLst/>
          </a:prstGeom>
        </p:spPr>
        <p:txBody>
          <a:bodyPr vert="horz" lIns="91440" tIns="45720" rIns="91440" bIns="45720" rtlCol="0" anchor="ctr">
            <a:noAutofit/>
          </a:bodyPr>
          <a:lstStyle>
            <a:lvl1pPr algn="l" defTabSz="914400" rtl="0" eaLnBrk="1" latinLnBrk="0" hangingPunct="1">
              <a:lnSpc>
                <a:spcPct val="100000"/>
              </a:lnSpc>
              <a:spcBef>
                <a:spcPct val="0"/>
              </a:spcBef>
              <a:buNone/>
              <a:defRPr sz="8800" b="1" kern="1200" cap="all" spc="-80" baseline="0">
                <a:solidFill>
                  <a:schemeClr val="tx1"/>
                </a:solidFill>
                <a:latin typeface="Optima"/>
                <a:ea typeface="+mj-ea"/>
                <a:cs typeface="Optima"/>
              </a:defRPr>
            </a:lvl1pPr>
          </a:lstStyle>
          <a:p>
            <a:r>
              <a:rPr lang="en-US" sz="4500" b="0" cap="none" smtClean="0">
                <a:solidFill>
                  <a:srgbClr val="0B3965"/>
                </a:solidFill>
                <a:latin typeface="UC Berkeley OS Sign"/>
                <a:cs typeface="UC Berkeley OS Sign"/>
              </a:rPr>
              <a:t>Question #2</a:t>
            </a:r>
            <a:br>
              <a:rPr lang="en-US" sz="4500" b="0" cap="none" smtClean="0">
                <a:solidFill>
                  <a:srgbClr val="0B3965"/>
                </a:solidFill>
                <a:latin typeface="UC Berkeley OS Sign"/>
                <a:cs typeface="UC Berkeley OS Sign"/>
              </a:rPr>
            </a:br>
            <a:r>
              <a:rPr lang="en-US" sz="4500" b="0" cap="none" smtClean="0">
                <a:solidFill>
                  <a:srgbClr val="0B3965"/>
                </a:solidFill>
                <a:latin typeface="UC Berkeley OS Sign"/>
                <a:cs typeface="UC Berkeley OS Sign"/>
              </a:rPr>
              <a:t/>
            </a:r>
            <a:br>
              <a:rPr lang="en-US" sz="4500" b="0" cap="none" smtClean="0">
                <a:solidFill>
                  <a:srgbClr val="0B3965"/>
                </a:solidFill>
                <a:latin typeface="UC Berkeley OS Sign"/>
                <a:cs typeface="UC Berkeley OS Sign"/>
              </a:rPr>
            </a:br>
            <a:r>
              <a:rPr lang="en-US" sz="2800" b="0" i="1" cap="none" smtClean="0">
                <a:latin typeface="FreightSans Pro Book"/>
                <a:cs typeface="FreightSans Pro Book"/>
              </a:rPr>
              <a:t>Is there a way to predict the number of deaths that will result from an episode of social conflict?</a:t>
            </a:r>
            <a:endParaRPr lang="en-US" sz="2800" b="0" i="1" cap="none" dirty="0">
              <a:latin typeface="FreightSans Pro Book"/>
              <a:cs typeface="FreightSans Pro Book"/>
            </a:endParaRPr>
          </a:p>
        </p:txBody>
      </p:sp>
    </p:spTree>
    <p:extLst>
      <p:ext uri="{BB962C8B-B14F-4D97-AF65-F5344CB8AC3E}">
        <p14:creationId xmlns:p14="http://schemas.microsoft.com/office/powerpoint/2010/main" val="1889289005"/>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7</a:t>
            </a:fld>
            <a:endParaRPr lang="en-US"/>
          </a:p>
        </p:txBody>
      </p:sp>
      <p:pic>
        <p:nvPicPr>
          <p:cNvPr id="3" name="Picture 2" descr="fig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893" y="523875"/>
            <a:ext cx="8319111" cy="5953125"/>
          </a:xfrm>
          <a:prstGeom prst="rect">
            <a:avLst/>
          </a:prstGeom>
        </p:spPr>
      </p:pic>
    </p:spTree>
    <p:extLst>
      <p:ext uri="{BB962C8B-B14F-4D97-AF65-F5344CB8AC3E}">
        <p14:creationId xmlns:p14="http://schemas.microsoft.com/office/powerpoint/2010/main" val="380131287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F38DF745-7D3F-47F4-83A3-874385CFAA69}" type="slidenum">
              <a:rPr lang="en-US" smtClean="0"/>
              <a:pPr/>
              <a:t>8</a:t>
            </a:fld>
            <a:endParaRPr lang="en-US"/>
          </a:p>
        </p:txBody>
      </p:sp>
      <p:pic>
        <p:nvPicPr>
          <p:cNvPr id="4" name="Picture 3" descr="fig2.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2624" y="504824"/>
            <a:ext cx="7845426" cy="6192757"/>
          </a:xfrm>
          <a:prstGeom prst="rect">
            <a:avLst/>
          </a:prstGeom>
        </p:spPr>
      </p:pic>
    </p:spTree>
    <p:extLst>
      <p:ext uri="{BB962C8B-B14F-4D97-AF65-F5344CB8AC3E}">
        <p14:creationId xmlns:p14="http://schemas.microsoft.com/office/powerpoint/2010/main" val="189048056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939786"/>
            <a:ext cx="7772400" cy="4571999"/>
          </a:xfrm>
        </p:spPr>
        <p:txBody>
          <a:bodyPr/>
          <a:lstStyle/>
          <a:p>
            <a:r>
              <a:rPr lang="en-US" sz="4500" b="0" cap="none" dirty="0" smtClean="0">
                <a:solidFill>
                  <a:srgbClr val="0B3965"/>
                </a:solidFill>
                <a:latin typeface="UC Berkeley OS Sign"/>
                <a:cs typeface="UC Berkeley OS Sign"/>
              </a:rPr>
              <a:t>Question #1</a:t>
            </a:r>
            <a:br>
              <a:rPr lang="en-US" sz="4500" b="0" cap="none" dirty="0" smtClean="0">
                <a:solidFill>
                  <a:srgbClr val="0B3965"/>
                </a:solidFill>
                <a:latin typeface="UC Berkeley OS Sign"/>
                <a:cs typeface="UC Berkeley OS Sign"/>
              </a:rPr>
            </a:br>
            <a:r>
              <a:rPr lang="en-US" sz="4500" b="0" cap="none" dirty="0" smtClean="0">
                <a:solidFill>
                  <a:srgbClr val="0B3965"/>
                </a:solidFill>
                <a:latin typeface="UC Berkeley OS Sign"/>
                <a:cs typeface="UC Berkeley OS Sign"/>
              </a:rPr>
              <a:t/>
            </a:r>
            <a:br>
              <a:rPr lang="en-US" sz="4500" b="0" cap="none" dirty="0" smtClean="0">
                <a:solidFill>
                  <a:srgbClr val="0B3965"/>
                </a:solidFill>
                <a:latin typeface="UC Berkeley OS Sign"/>
                <a:cs typeface="UC Berkeley OS Sign"/>
              </a:rPr>
            </a:br>
            <a:r>
              <a:rPr lang="en-US" sz="2800" b="0" i="1" cap="none" dirty="0" smtClean="0">
                <a:latin typeface="FreightSans Pro Book"/>
                <a:cs typeface="FreightSans Pro Book"/>
              </a:rPr>
              <a:t>What differentiates an episode of social conflict that results in deaths from an episode of social conflict that does not result in deaths?</a:t>
            </a:r>
            <a:endParaRPr lang="en-US" sz="2800" b="0" i="1" cap="none" dirty="0">
              <a:latin typeface="FreightSans Pro Book"/>
              <a:cs typeface="FreightSans Pro Book"/>
            </a:endParaRPr>
          </a:p>
        </p:txBody>
      </p:sp>
      <p:pic>
        <p:nvPicPr>
          <p:cNvPr id="7" name="Picture 6" descr="ucseal_line_294.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0827" y="5143503"/>
            <a:ext cx="1434075" cy="1434075"/>
          </a:xfrm>
          <a:prstGeom prst="rect">
            <a:avLst/>
          </a:prstGeom>
        </p:spPr>
      </p:pic>
      <p:sp>
        <p:nvSpPr>
          <p:cNvPr id="4" name="TextBox 3"/>
          <p:cNvSpPr txBox="1"/>
          <p:nvPr/>
        </p:nvSpPr>
        <p:spPr>
          <a:xfrm>
            <a:off x="9139190" y="4079680"/>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998768915"/>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ssential">
  <a:themeElements>
    <a:clrScheme name="Custom 1 1">
      <a:dk1>
        <a:srgbClr val="000000"/>
      </a:dk1>
      <a:lt1>
        <a:srgbClr val="FFFFFF"/>
      </a:lt1>
      <a:dk2>
        <a:srgbClr val="396333"/>
      </a:dk2>
      <a:lt2>
        <a:srgbClr val="C8C8B1"/>
      </a:lt2>
      <a:accent1>
        <a:srgbClr val="000000"/>
      </a:accent1>
      <a:accent2>
        <a:srgbClr val="F5C201"/>
      </a:accent2>
      <a:accent3>
        <a:srgbClr val="526DB0"/>
      </a:accent3>
      <a:accent4>
        <a:srgbClr val="989AAC"/>
      </a:accent4>
      <a:accent5>
        <a:srgbClr val="000000"/>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Essential.thmx</Template>
  <TotalTime>2547</TotalTime>
  <Words>584</Words>
  <Application>Microsoft Macintosh PowerPoint</Application>
  <PresentationFormat>Letter Paper (8.5x11 in)</PresentationFormat>
  <Paragraphs>106</Paragraphs>
  <Slides>23</Slides>
  <Notes>14</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Essential</vt:lpstr>
      <vt:lpstr>What Results in Death? Analysis of Social Conflict in Africa, 1990–2011</vt:lpstr>
      <vt:lpstr>Presentation Outline</vt:lpstr>
      <vt:lpstr>Main Data</vt:lpstr>
      <vt:lpstr>Supplementary Data</vt:lpstr>
      <vt:lpstr>Research Questions</vt:lpstr>
      <vt:lpstr>Data Overview </vt:lpstr>
      <vt:lpstr>PowerPoint Presentation</vt:lpstr>
      <vt:lpstr>PowerPoint Presentation</vt:lpstr>
      <vt:lpstr>Question #1  What differentiates an episode of social conflict that results in deaths from an episode of social conflict that does not result in deaths?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Binary Prediction</vt:lpstr>
      <vt:lpstr>LOGISTIC</vt:lpstr>
      <vt:lpstr>KNN</vt:lpstr>
      <vt:lpstr>Absolute Number Prediction</vt:lpstr>
      <vt:lpstr>Areas for Improvement</vt:lpstr>
      <vt:lpstr>Acknowledgements &amp; Questions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the International Military Tribunal at Nuremberg as a Social Network</dc:title>
  <dc:creator>Matt Boyas</dc:creator>
  <cp:lastModifiedBy>Matt Boyas</cp:lastModifiedBy>
  <cp:revision>60</cp:revision>
  <cp:lastPrinted>2013-05-21T16:32:26Z</cp:lastPrinted>
  <dcterms:created xsi:type="dcterms:W3CDTF">2013-05-18T21:13:17Z</dcterms:created>
  <dcterms:modified xsi:type="dcterms:W3CDTF">2014-03-15T23:54:57Z</dcterms:modified>
</cp:coreProperties>
</file>

<file path=docProps/thumbnail.jpeg>
</file>